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Economica"/>
      <p:regular r:id="rId34"/>
      <p:bold r:id="rId35"/>
      <p:italic r:id="rId36"/>
      <p:boldItalic r:id="rId37"/>
    </p:embeddedFont>
    <p:embeddedFont>
      <p:font typeface="Roboto"/>
      <p:regular r:id="rId38"/>
      <p:bold r:id="rId39"/>
      <p:italic r:id="rId40"/>
      <p:boldItalic r:id="rId41"/>
    </p:embeddedFont>
    <p:embeddedFont>
      <p:font typeface="Montserrat"/>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D994EE-1F58-47D2-9CE6-A5DF40EED7B8}">
  <a:tblStyle styleId="{A6D994EE-1F58-47D2-9CE6-A5DF40EED7B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Montserrat-regular.fntdata"/><Relationship Id="rId41" Type="http://schemas.openxmlformats.org/officeDocument/2006/relationships/font" Target="fonts/Roboto-boldItalic.fntdata"/><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OpenSans-regular.fntdata"/><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Economica-bold.fntdata"/><Relationship Id="rId34" Type="http://schemas.openxmlformats.org/officeDocument/2006/relationships/font" Target="fonts/Economica-regular.fntdata"/><Relationship Id="rId37" Type="http://schemas.openxmlformats.org/officeDocument/2006/relationships/font" Target="fonts/Economica-boldItalic.fntdata"/><Relationship Id="rId36" Type="http://schemas.openxmlformats.org/officeDocument/2006/relationships/font" Target="fonts/Economica-italic.fntdata"/><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8954bc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8954b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567221b4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567221b4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Hollywood Rd sidewalk - I think still some striping to do</a:t>
            </a:r>
            <a:endParaRPr/>
          </a:p>
          <a:p>
            <a:pPr indent="0" lvl="0" marL="0" rtl="0" algn="l">
              <a:spcBef>
                <a:spcPts val="0"/>
              </a:spcBef>
              <a:spcAft>
                <a:spcPts val="0"/>
              </a:spcAft>
              <a:buNone/>
            </a:pPr>
            <a:r>
              <a:rPr lang="en"/>
              <a:t>PSA - Pedestrians walking in bike lane along northbound Rhode Island Ave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7c4c06dfe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7c4c06dfe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af195f84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af195f84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b4767bc9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b4767bc9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b5b705ae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b5b705ae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b5b705ae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b5b705ae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7c4c06dfe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7c4c06dfe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050a930a5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050a930a5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7c4c06dfe6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7c4c06dfe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a2bdd3c69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a2bdd3c69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50496fc15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50496fc15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b4767bc95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b4767bc95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b4767bc95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b4767bc95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b4767bc95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b4767bc95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b4767bc95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b4767bc95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b4767bc95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b4767bc95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d908d9709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d908d9709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7d49ad9a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7d49ad9a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c6f8954bc_0_1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c6f8954b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1667943d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1667943d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50496fc15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50496fc15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feb79913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feb7991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1667943d1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1667943d1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ae4a6a3c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ae4a6a3c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eb26a591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eb26a591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a2bdd3c69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a2bdd3c69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Hollywood Rd sidewalk - I think still some striping to do</a:t>
            </a:r>
            <a:endParaRPr/>
          </a:p>
          <a:p>
            <a:pPr indent="0" lvl="0" marL="0" rtl="0" algn="l">
              <a:spcBef>
                <a:spcPts val="0"/>
              </a:spcBef>
              <a:spcAft>
                <a:spcPts val="0"/>
              </a:spcAft>
              <a:buNone/>
            </a:pPr>
            <a:r>
              <a:rPr lang="en"/>
              <a:t>PSA - Pedestrians walking in bike lane along northbound Rhode Island Ave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8" name="Shape 58"/>
        <p:cNvGrpSpPr/>
        <p:nvPr/>
      </p:nvGrpSpPr>
      <p:grpSpPr>
        <a:xfrm>
          <a:off x="0" y="0"/>
          <a:ext cx="0" cy="0"/>
          <a:chOff x="0" y="0"/>
          <a:chExt cx="0" cy="0"/>
        </a:xfrm>
      </p:grpSpPr>
      <p:sp>
        <p:nvSpPr>
          <p:cNvPr id="59" name="Google Shape;59;p13"/>
          <p:cNvSpPr txBox="1"/>
          <p:nvPr>
            <p:ph idx="1" type="body"/>
          </p:nvPr>
        </p:nvSpPr>
        <p:spPr>
          <a:xfrm>
            <a:off x="450503" y="4447448"/>
            <a:ext cx="82392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60" name="Google Shape;60;p13"/>
          <p:cNvSpPr txBox="1"/>
          <p:nvPr>
            <p:ph type="title"/>
          </p:nvPr>
        </p:nvSpPr>
        <p:spPr>
          <a:xfrm>
            <a:off x="452436" y="965622"/>
            <a:ext cx="8239200" cy="17430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sz="4400"/>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61" name="Google Shape;61;p13"/>
          <p:cNvSpPr txBox="1"/>
          <p:nvPr>
            <p:ph idx="2" type="body"/>
          </p:nvPr>
        </p:nvSpPr>
        <p:spPr>
          <a:xfrm>
            <a:off x="450503" y="2708696"/>
            <a:ext cx="8239200" cy="7143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62" name="Google Shape;62;p13"/>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sz="1000">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5" name="Google Shape;65;p14"/>
          <p:cNvSpPr/>
          <p:nvPr>
            <p:ph idx="2" type="pic"/>
          </p:nvPr>
        </p:nvSpPr>
        <p:spPr>
          <a:xfrm>
            <a:off x="3887391" y="740569"/>
            <a:ext cx="4629300" cy="3655200"/>
          </a:xfrm>
          <a:prstGeom prst="rect">
            <a:avLst/>
          </a:prstGeom>
          <a:noFill/>
          <a:ln>
            <a:noFill/>
          </a:ln>
        </p:spPr>
      </p:sp>
      <p:sp>
        <p:nvSpPr>
          <p:cNvPr id="66" name="Google Shape;66;p1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100"/>
              <a:buNone/>
              <a:defRPr sz="1100"/>
            </a:lvl2pPr>
            <a:lvl3pPr indent="-228600" lvl="2" marL="1371600" rtl="0" algn="l">
              <a:lnSpc>
                <a:spcPct val="90000"/>
              </a:lnSpc>
              <a:spcBef>
                <a:spcPts val="1600"/>
              </a:spcBef>
              <a:spcAft>
                <a:spcPts val="0"/>
              </a:spcAft>
              <a:buClr>
                <a:schemeClr val="dk1"/>
              </a:buClr>
              <a:buSzPts val="900"/>
              <a:buNone/>
              <a:defRPr sz="900"/>
            </a:lvl3pPr>
            <a:lvl4pPr indent="-228600" lvl="3" marL="1828800" rtl="0" algn="l">
              <a:lnSpc>
                <a:spcPct val="90000"/>
              </a:lnSpc>
              <a:spcBef>
                <a:spcPts val="1600"/>
              </a:spcBef>
              <a:spcAft>
                <a:spcPts val="0"/>
              </a:spcAft>
              <a:buClr>
                <a:schemeClr val="dk1"/>
              </a:buClr>
              <a:buSzPts val="800"/>
              <a:buNone/>
              <a:defRPr sz="800"/>
            </a:lvl4pPr>
            <a:lvl5pPr indent="-228600" lvl="4" marL="2286000" rtl="0" algn="l">
              <a:lnSpc>
                <a:spcPct val="90000"/>
              </a:lnSpc>
              <a:spcBef>
                <a:spcPts val="1600"/>
              </a:spcBef>
              <a:spcAft>
                <a:spcPts val="0"/>
              </a:spcAft>
              <a:buClr>
                <a:schemeClr val="dk1"/>
              </a:buClr>
              <a:buSzPts val="800"/>
              <a:buNone/>
              <a:defRPr sz="800"/>
            </a:lvl5pPr>
            <a:lvl6pPr indent="-228600" lvl="5" marL="2743200" rtl="0" algn="l">
              <a:lnSpc>
                <a:spcPct val="90000"/>
              </a:lnSpc>
              <a:spcBef>
                <a:spcPts val="1600"/>
              </a:spcBef>
              <a:spcAft>
                <a:spcPts val="0"/>
              </a:spcAft>
              <a:buClr>
                <a:schemeClr val="dk1"/>
              </a:buClr>
              <a:buSzPts val="800"/>
              <a:buNone/>
              <a:defRPr sz="800"/>
            </a:lvl6pPr>
            <a:lvl7pPr indent="-228600" lvl="6" marL="3200400" rtl="0" algn="l">
              <a:lnSpc>
                <a:spcPct val="90000"/>
              </a:lnSpc>
              <a:spcBef>
                <a:spcPts val="1600"/>
              </a:spcBef>
              <a:spcAft>
                <a:spcPts val="0"/>
              </a:spcAft>
              <a:buClr>
                <a:schemeClr val="dk1"/>
              </a:buClr>
              <a:buSzPts val="800"/>
              <a:buNone/>
              <a:defRPr sz="800"/>
            </a:lvl7pPr>
            <a:lvl8pPr indent="-228600" lvl="7" marL="3657600" rtl="0" algn="l">
              <a:lnSpc>
                <a:spcPct val="90000"/>
              </a:lnSpc>
              <a:spcBef>
                <a:spcPts val="1600"/>
              </a:spcBef>
              <a:spcAft>
                <a:spcPts val="0"/>
              </a:spcAft>
              <a:buClr>
                <a:schemeClr val="dk1"/>
              </a:buClr>
              <a:buSzPts val="800"/>
              <a:buNone/>
              <a:defRPr sz="800"/>
            </a:lvl8pPr>
            <a:lvl9pPr indent="-228600" lvl="8" marL="4114800" rtl="0" algn="l">
              <a:lnSpc>
                <a:spcPct val="90000"/>
              </a:lnSpc>
              <a:spcBef>
                <a:spcPts val="1600"/>
              </a:spcBef>
              <a:spcAft>
                <a:spcPts val="1600"/>
              </a:spcAft>
              <a:buClr>
                <a:schemeClr val="dk1"/>
              </a:buClr>
              <a:buSzPts val="800"/>
              <a:buNone/>
              <a:defRPr sz="800"/>
            </a:lvl9pPr>
          </a:lstStyle>
          <a:p/>
        </p:txBody>
      </p:sp>
      <p:sp>
        <p:nvSpPr>
          <p:cNvPr id="67" name="Google Shape;67;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8" name="Google Shape;68;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9" name="Google Shape;69;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mailto:NCPCivic@gmail.com" TargetMode="External"/><Relationship Id="rId4" Type="http://schemas.openxmlformats.org/officeDocument/2006/relationships/hyperlink" Target="https://www.collegeparkmd.gov/planning" TargetMode="External"/><Relationship Id="rId5" Type="http://schemas.openxmlformats.org/officeDocument/2006/relationships/hyperlink" Target="https://www.collegeparkmd.gov/projects" TargetMode="External"/><Relationship Id="rId6" Type="http://schemas.openxmlformats.org/officeDocument/2006/relationships/hyperlink" Target="https://collegeparkmd.maps.arcgis.com/apps/dashboards/22137e4a407649c6bed1e5ea6754816f" TargetMode="External"/><Relationship Id="rId7"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wisecities.us/" TargetMode="External"/><Relationship Id="rId4" Type="http://schemas.openxmlformats.org/officeDocument/2006/relationships/hyperlink" Target="https://wiseconnect.us/" TargetMode="External"/><Relationship Id="rId5" Type="http://schemas.openxmlformats.org/officeDocument/2006/relationships/hyperlink" Target="https://www.facebook.com/groups/cpwiseevents" TargetMode="External"/><Relationship Id="rId6" Type="http://schemas.openxmlformats.org/officeDocument/2006/relationships/hyperlink" Target="https://wiseconnect.us/listings/activities?location.address=college+park%2C+md&amp;location.radius=1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mailto:NCPCivic@gmail.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klnb.propertycapsule.com/p/retail-real-estate/College+Park-MD-20740/hollywoodshoppingcen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klnb.propertycapsule.com/p/retail-real-estate/College+Park-MD-20740/hollywoodshoppingcente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mailto:ncpcivic@gmail.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mailto:NCPCivic@gmail.com" TargetMode="External"/><Relationship Id="rId5" Type="http://schemas.openxmlformats.org/officeDocument/2006/relationships/hyperlink" Target="https://drive.google.com/file/d/1bBJRyhDdPxOUJtvbnbbhVtSsetwQkgA1/view?usp=sharing" TargetMode="External"/><Relationship Id="rId6" Type="http://schemas.openxmlformats.org/officeDocument/2006/relationships/hyperlink" Target="https://drive.google.com/file/d/1e9_EgaJ1yptXE8zOrBXLB6nnd5R0OVAW/view?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kbarber@collegeparkmd.gov" TargetMode="External"/><Relationship Id="rId4" Type="http://schemas.openxmlformats.org/officeDocument/2006/relationships/hyperlink" Target="mailto:kbarber@collegeparkmd.gov" TargetMode="External"/><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ncpcivic@gmail.com"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ctrTitle"/>
          </p:nvPr>
        </p:nvSpPr>
        <p:spPr>
          <a:xfrm>
            <a:off x="2515600" y="1444250"/>
            <a:ext cx="35838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NCPCA </a:t>
            </a:r>
            <a:endParaRPr/>
          </a:p>
          <a:p>
            <a:pPr indent="0" lvl="0" marL="0" rtl="0" algn="ctr">
              <a:spcBef>
                <a:spcPts val="0"/>
              </a:spcBef>
              <a:spcAft>
                <a:spcPts val="0"/>
              </a:spcAft>
              <a:buNone/>
            </a:pPr>
            <a:r>
              <a:rPr lang="en"/>
              <a:t>January Meeting</a:t>
            </a:r>
            <a:endParaRPr/>
          </a:p>
        </p:txBody>
      </p:sp>
      <p:sp>
        <p:nvSpPr>
          <p:cNvPr id="75" name="Google Shape;75;p15"/>
          <p:cNvSpPr txBox="1"/>
          <p:nvPr>
            <p:ph idx="1" type="subTitle"/>
          </p:nvPr>
        </p:nvSpPr>
        <p:spPr>
          <a:xfrm>
            <a:off x="3044700" y="3116575"/>
            <a:ext cx="3054600" cy="66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January 8th,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Developments Committee Director Report</a:t>
            </a:r>
            <a:endParaRPr/>
          </a:p>
        </p:txBody>
      </p:sp>
      <p:sp>
        <p:nvSpPr>
          <p:cNvPr id="137" name="Google Shape;137;p24"/>
          <p:cNvSpPr txBox="1"/>
          <p:nvPr>
            <p:ph idx="1" type="body"/>
          </p:nvPr>
        </p:nvSpPr>
        <p:spPr>
          <a:xfrm>
            <a:off x="475225" y="1335525"/>
            <a:ext cx="39438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Position is currently vacant.</a:t>
            </a:r>
            <a:endParaRPr/>
          </a:p>
          <a:p>
            <a:pPr indent="-342900" lvl="0" marL="457200" rtl="0" algn="l">
              <a:spcBef>
                <a:spcPts val="0"/>
              </a:spcBef>
              <a:spcAft>
                <a:spcPts val="0"/>
              </a:spcAft>
              <a:buSzPts val="1800"/>
              <a:buChar char="●"/>
            </a:pPr>
            <a:r>
              <a:rPr lang="en"/>
              <a:t>Send email to </a:t>
            </a:r>
            <a:r>
              <a:rPr lang="en" u="sng">
                <a:solidFill>
                  <a:schemeClr val="hlink"/>
                </a:solidFill>
                <a:hlinkClick r:id="rId3"/>
              </a:rPr>
              <a:t>NCPCivic@gmail.com</a:t>
            </a:r>
            <a:r>
              <a:rPr lang="en"/>
              <a:t> if interested. Include a small blurb about your experience and why you’re interested in filling the vacancy.</a:t>
            </a:r>
            <a:endParaRPr/>
          </a:p>
          <a:p>
            <a:pPr indent="-342900" lvl="0" marL="457200" rtl="0" algn="l">
              <a:spcBef>
                <a:spcPts val="0"/>
              </a:spcBef>
              <a:spcAft>
                <a:spcPts val="0"/>
              </a:spcAft>
              <a:buSzPts val="1800"/>
              <a:buChar char="●"/>
            </a:pPr>
            <a:r>
              <a:rPr lang="en" u="sng">
                <a:solidFill>
                  <a:schemeClr val="hlink"/>
                </a:solidFill>
                <a:hlinkClick r:id="rId4"/>
              </a:rPr>
              <a:t>Department of Planning &amp; Community Development</a:t>
            </a:r>
            <a:endParaRPr/>
          </a:p>
          <a:p>
            <a:pPr indent="-342900" lvl="0" marL="457200" rtl="0" algn="l">
              <a:spcBef>
                <a:spcPts val="0"/>
              </a:spcBef>
              <a:spcAft>
                <a:spcPts val="0"/>
              </a:spcAft>
              <a:buSzPts val="1800"/>
              <a:buChar char="●"/>
            </a:pPr>
            <a:r>
              <a:rPr lang="en" u="sng">
                <a:solidFill>
                  <a:schemeClr val="hlink"/>
                </a:solidFill>
                <a:hlinkClick r:id="rId5"/>
              </a:rPr>
              <a:t>City Projects</a:t>
            </a:r>
            <a:endParaRPr/>
          </a:p>
          <a:p>
            <a:pPr indent="-342900" lvl="0" marL="457200" rtl="0" algn="l">
              <a:spcBef>
                <a:spcPts val="0"/>
              </a:spcBef>
              <a:spcAft>
                <a:spcPts val="0"/>
              </a:spcAft>
              <a:buSzPts val="1800"/>
              <a:buChar char="●"/>
            </a:pPr>
            <a:r>
              <a:rPr lang="en" u="sng">
                <a:solidFill>
                  <a:schemeClr val="hlink"/>
                </a:solidFill>
                <a:hlinkClick r:id="rId6"/>
              </a:rPr>
              <a:t>College Park Development Dashboard</a:t>
            </a:r>
            <a:endParaRPr/>
          </a:p>
        </p:txBody>
      </p:sp>
      <p:pic>
        <p:nvPicPr>
          <p:cNvPr id="138" name="Google Shape;138;p24"/>
          <p:cNvPicPr preferRelativeResize="0"/>
          <p:nvPr/>
        </p:nvPicPr>
        <p:blipFill>
          <a:blip r:embed="rId7">
            <a:alphaModFix/>
          </a:blip>
          <a:stretch>
            <a:fillRect/>
          </a:stretch>
        </p:blipFill>
        <p:spPr>
          <a:xfrm>
            <a:off x="4799700" y="877850"/>
            <a:ext cx="4032600" cy="403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144" name="Google Shape;144;p25"/>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336550" lvl="0" marL="457200" rtl="0" algn="l">
              <a:spcBef>
                <a:spcPts val="1600"/>
              </a:spcBef>
              <a:spcAft>
                <a:spcPts val="0"/>
              </a:spcAft>
              <a:buSzPts val="1700"/>
              <a:buChar char="●"/>
            </a:pPr>
            <a:r>
              <a:rPr b="1" lang="en" sz="1700"/>
              <a:t>Hollywood Farmers Market </a:t>
            </a:r>
            <a:r>
              <a:rPr lang="en" sz="1700"/>
              <a:t>- Saturday, 10am-2pm, Mom’s Parking Lot</a:t>
            </a:r>
            <a:endParaRPr sz="1700"/>
          </a:p>
          <a:p>
            <a:pPr indent="-336550" lvl="1" marL="914400" rtl="0" algn="l">
              <a:spcBef>
                <a:spcPts val="0"/>
              </a:spcBef>
              <a:spcAft>
                <a:spcPts val="0"/>
              </a:spcAft>
              <a:buSzPts val="1700"/>
              <a:buChar char="○"/>
            </a:pPr>
            <a:r>
              <a:rPr lang="en" sz="1700"/>
              <a:t>Food &amp; produce vendors</a:t>
            </a:r>
            <a:endParaRPr sz="1700"/>
          </a:p>
          <a:p>
            <a:pPr indent="-336550" lvl="1" marL="914400" rtl="0" algn="l">
              <a:spcBef>
                <a:spcPts val="0"/>
              </a:spcBef>
              <a:spcAft>
                <a:spcPts val="0"/>
              </a:spcAft>
              <a:buSzPts val="1700"/>
              <a:buChar char="○"/>
            </a:pPr>
            <a:r>
              <a:rPr lang="en" sz="1700"/>
              <a:t>Arts &amp; crafts</a:t>
            </a:r>
            <a:endParaRPr sz="1700"/>
          </a:p>
          <a:p>
            <a:pPr indent="-336550" lvl="1" marL="914400" rtl="0" algn="l">
              <a:spcBef>
                <a:spcPts val="0"/>
              </a:spcBef>
              <a:spcAft>
                <a:spcPts val="0"/>
              </a:spcAft>
              <a:buSzPts val="1700"/>
              <a:buChar char="○"/>
            </a:pPr>
            <a:r>
              <a:rPr lang="en" sz="1700"/>
              <a:t>Music</a:t>
            </a:r>
            <a:endParaRPr sz="1700"/>
          </a:p>
          <a:p>
            <a:pPr indent="-336550" lvl="1" marL="914400" rtl="0" algn="l">
              <a:spcBef>
                <a:spcPts val="0"/>
              </a:spcBef>
              <a:spcAft>
                <a:spcPts val="0"/>
              </a:spcAft>
              <a:buSzPts val="1700"/>
              <a:buChar char="○"/>
            </a:pPr>
            <a:r>
              <a:rPr lang="en" sz="1700"/>
              <a:t>Local businesses</a:t>
            </a:r>
            <a:endParaRPr sz="1700"/>
          </a:p>
          <a:p>
            <a:pPr indent="0" lvl="0" marL="9144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145" name="Google Shape;145;p25"/>
          <p:cNvPicPr preferRelativeResize="0"/>
          <p:nvPr/>
        </p:nvPicPr>
        <p:blipFill>
          <a:blip r:embed="rId3">
            <a:alphaModFix/>
          </a:blip>
          <a:stretch>
            <a:fillRect/>
          </a:stretch>
        </p:blipFill>
        <p:spPr>
          <a:xfrm>
            <a:off x="5329100" y="1155100"/>
            <a:ext cx="2963976" cy="3814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151" name="Google Shape;151;p26"/>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0" lvl="0" marL="0" rtl="0" algn="l">
              <a:spcBef>
                <a:spcPts val="1600"/>
              </a:spcBef>
              <a:spcAft>
                <a:spcPts val="0"/>
              </a:spcAft>
              <a:buNone/>
            </a:pPr>
            <a:r>
              <a:rPr b="1" lang="en" sz="1700"/>
              <a:t>NCPCA Potluck </a:t>
            </a:r>
            <a:r>
              <a:rPr lang="en" sz="1700"/>
              <a:t>Thursday, December 11th, 8:30pm, Davis Hall</a:t>
            </a:r>
            <a:endParaRPr sz="1700"/>
          </a:p>
          <a:p>
            <a:pPr indent="-336550" lvl="0" marL="457200" rtl="0" algn="l">
              <a:spcBef>
                <a:spcPts val="1600"/>
              </a:spcBef>
              <a:spcAft>
                <a:spcPts val="0"/>
              </a:spcAft>
              <a:buSzPts val="1700"/>
              <a:buChar char="●"/>
            </a:pPr>
            <a:r>
              <a:rPr lang="en" sz="1700"/>
              <a:t>Continuing our annual tradition of celebrating North College Park during the holiday season. We’ll have food, drinks, and light refreshments. Swing by, say hi, grab some food, and mingle with members of our wonderful community.</a:t>
            </a:r>
            <a:endParaRPr sz="1700"/>
          </a:p>
          <a:p>
            <a:pPr indent="0" lvl="0" marL="9144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152" name="Google Shape;152;p26"/>
          <p:cNvPicPr preferRelativeResize="0"/>
          <p:nvPr/>
        </p:nvPicPr>
        <p:blipFill>
          <a:blip r:embed="rId3">
            <a:alphaModFix/>
          </a:blip>
          <a:stretch>
            <a:fillRect/>
          </a:stretch>
        </p:blipFill>
        <p:spPr>
          <a:xfrm>
            <a:off x="4799700" y="877850"/>
            <a:ext cx="4032600" cy="403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58" name="Google Shape;158;p27"/>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College Park RCV Day</a:t>
            </a:r>
            <a:r>
              <a:rPr lang="en" sz="1700"/>
              <a:t> - Wednesday, January 21st, 7:00 pm - 9:00 pm at Board &amp; Brew</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Want more information on RCV? Have any concerns or questions you’d like addressed? Curious to know more? Stop by and follow-up the NCPCA’s </a:t>
            </a:r>
            <a:r>
              <a:rPr lang="en" sz="1700">
                <a:solidFill>
                  <a:srgbClr val="333333"/>
                </a:solidFill>
                <a:highlight>
                  <a:srgbClr val="FFFFFF"/>
                </a:highlight>
              </a:rPr>
              <a:t>previous RCV discussion by chatting with the presenters themselves. These subject matter specialists will be there to discuss, learn, and explore all things RCV related! </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64" name="Google Shape;164;p28"/>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50" u="sng">
                <a:solidFill>
                  <a:srgbClr val="333333"/>
                </a:solidFill>
                <a:highlight>
                  <a:srgbClr val="FFFFFF"/>
                </a:highlight>
                <a:latin typeface="Montserrat"/>
                <a:ea typeface="Montserrat"/>
                <a:cs typeface="Montserrat"/>
                <a:sym typeface="Montserrat"/>
              </a:rPr>
              <a:t>Celebrate the Legacy of Dr. Martin Luther King Jr.</a:t>
            </a:r>
            <a:endParaRPr b="1" sz="1350" u="sng">
              <a:solidFill>
                <a:srgbClr val="333333"/>
              </a:solidFill>
              <a:highlight>
                <a:srgbClr val="FFFFFF"/>
              </a:highlight>
              <a:latin typeface="Montserrat"/>
              <a:ea typeface="Montserrat"/>
              <a:cs typeface="Montserrat"/>
              <a:sym typeface="Montserrat"/>
            </a:endParaRPr>
          </a:p>
          <a:p>
            <a:pPr indent="0" lvl="0" marL="0" rtl="0" algn="l">
              <a:spcBef>
                <a:spcPts val="1600"/>
              </a:spcBef>
              <a:spcAft>
                <a:spcPts val="0"/>
              </a:spcAft>
              <a:buNone/>
            </a:pPr>
            <a:r>
              <a:rPr b="1" lang="en" sz="1150">
                <a:solidFill>
                  <a:srgbClr val="333333"/>
                </a:solidFill>
                <a:highlight>
                  <a:srgbClr val="FFFFFF"/>
                </a:highlight>
                <a:latin typeface="Montserrat"/>
                <a:ea typeface="Montserrat"/>
                <a:cs typeface="Montserrat"/>
                <a:sym typeface="Montserrat"/>
              </a:rPr>
              <a:t>Donate non-perishable, unexpired food items</a:t>
            </a:r>
            <a:endParaRPr b="1" sz="1150">
              <a:solidFill>
                <a:srgbClr val="333333"/>
              </a:solidFill>
              <a:highlight>
                <a:srgbClr val="FFFFFF"/>
              </a:highlight>
              <a:latin typeface="Montserrat"/>
              <a:ea typeface="Montserrat"/>
              <a:cs typeface="Montserrat"/>
              <a:sym typeface="Montserrat"/>
            </a:endParaRPr>
          </a:p>
          <a:p>
            <a:pPr indent="0" lvl="0" marL="0" rtl="0" algn="l">
              <a:spcBef>
                <a:spcPts val="1600"/>
              </a:spcBef>
              <a:spcAft>
                <a:spcPts val="0"/>
              </a:spcAft>
              <a:buNone/>
            </a:pPr>
            <a:r>
              <a:rPr b="1" lang="en" sz="1150">
                <a:solidFill>
                  <a:srgbClr val="333333"/>
                </a:solidFill>
                <a:highlight>
                  <a:srgbClr val="FFFFFF"/>
                </a:highlight>
                <a:latin typeface="Montserrat"/>
                <a:ea typeface="Montserrat"/>
                <a:cs typeface="Montserrat"/>
                <a:sym typeface="Montserrat"/>
              </a:rPr>
              <a:t>to support the College Park Community Food Bank. </a:t>
            </a:r>
            <a:endParaRPr b="1" sz="1150">
              <a:solidFill>
                <a:srgbClr val="333333"/>
              </a:solidFill>
              <a:highlight>
                <a:srgbClr val="FFFFFF"/>
              </a:highlight>
              <a:latin typeface="Montserrat"/>
              <a:ea typeface="Montserrat"/>
              <a:cs typeface="Montserrat"/>
              <a:sym typeface="Montserrat"/>
            </a:endParaRPr>
          </a:p>
          <a:p>
            <a:pPr indent="0" lvl="0" marL="0" rtl="0" algn="l">
              <a:spcBef>
                <a:spcPts val="1600"/>
              </a:spcBef>
              <a:spcAft>
                <a:spcPts val="0"/>
              </a:spcAft>
              <a:buNone/>
            </a:pPr>
            <a:r>
              <a:rPr b="1" lang="en" sz="1150">
                <a:solidFill>
                  <a:srgbClr val="333333"/>
                </a:solidFill>
                <a:highlight>
                  <a:srgbClr val="FFFFFF"/>
                </a:highlight>
                <a:latin typeface="Montserrat"/>
                <a:ea typeface="Montserrat"/>
                <a:cs typeface="Montserrat"/>
                <a:sym typeface="Montserrat"/>
              </a:rPr>
              <a:t>Drop-off at City Hall (7401 Baltimore Ave.) and </a:t>
            </a:r>
            <a:endParaRPr b="1" sz="1150">
              <a:solidFill>
                <a:srgbClr val="333333"/>
              </a:solidFill>
              <a:highlight>
                <a:srgbClr val="FFFFFF"/>
              </a:highlight>
              <a:latin typeface="Montserrat"/>
              <a:ea typeface="Montserrat"/>
              <a:cs typeface="Montserrat"/>
              <a:sym typeface="Montserrat"/>
            </a:endParaRPr>
          </a:p>
          <a:p>
            <a:pPr indent="0" lvl="0" marL="0" rtl="0" algn="l">
              <a:spcBef>
                <a:spcPts val="1600"/>
              </a:spcBef>
              <a:spcAft>
                <a:spcPts val="1600"/>
              </a:spcAft>
              <a:buNone/>
            </a:pPr>
            <a:r>
              <a:rPr b="1" lang="en" sz="1150">
                <a:solidFill>
                  <a:srgbClr val="333333"/>
                </a:solidFill>
                <a:highlight>
                  <a:srgbClr val="FFFFFF"/>
                </a:highlight>
                <a:latin typeface="Montserrat"/>
                <a:ea typeface="Montserrat"/>
                <a:cs typeface="Montserrat"/>
                <a:sym typeface="Montserrat"/>
              </a:rPr>
              <a:t>Davis Hall (9217 51st Ave.), Jan. 2–30.</a:t>
            </a:r>
            <a:endParaRPr b="1" sz="1700"/>
          </a:p>
        </p:txBody>
      </p:sp>
      <p:pic>
        <p:nvPicPr>
          <p:cNvPr id="165" name="Google Shape;165;p28"/>
          <p:cNvPicPr preferRelativeResize="0"/>
          <p:nvPr/>
        </p:nvPicPr>
        <p:blipFill>
          <a:blip r:embed="rId3">
            <a:alphaModFix/>
          </a:blip>
          <a:stretch>
            <a:fillRect/>
          </a:stretch>
        </p:blipFill>
        <p:spPr>
          <a:xfrm>
            <a:off x="5380709" y="231500"/>
            <a:ext cx="3451593" cy="4465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71" name="Google Shape;171;p29"/>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Lunar New Year Celebration</a:t>
            </a:r>
            <a:r>
              <a:rPr lang="en" sz="1700"/>
              <a:t> - </a:t>
            </a:r>
            <a:r>
              <a:rPr lang="en" sz="1700"/>
              <a:t>Saturday</a:t>
            </a:r>
            <a:r>
              <a:rPr lang="en" sz="1700"/>
              <a:t>, February 21st, 10:00 am - 1:00 pm at City Hall Community Room</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Celebrate the vibrant culture and contributions of our Asian American community. This event will feature traditional music, demonstrations, lion dancing, food samples, fun giveaways, and more. Parking is free at the Downtown College Park Parking Garage.</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77" name="Google Shape;177;p30"/>
          <p:cNvSpPr txBox="1"/>
          <p:nvPr>
            <p:ph idx="1" type="body"/>
          </p:nvPr>
        </p:nvSpPr>
        <p:spPr>
          <a:xfrm>
            <a:off x="311700" y="559575"/>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222222"/>
                </a:solidFill>
                <a:highlight>
                  <a:srgbClr val="FFFFFF"/>
                </a:highlight>
                <a:latin typeface="Arial"/>
                <a:ea typeface="Arial"/>
                <a:cs typeface="Arial"/>
                <a:sym typeface="Arial"/>
              </a:rPr>
              <a:t>Social Activities for Older Adults Launched by WISE Connect</a:t>
            </a:r>
            <a:endParaRPr b="1" sz="1100">
              <a:solidFill>
                <a:srgbClr val="222222"/>
              </a:solidFill>
              <a:highlight>
                <a:srgbClr val="FFFFFF"/>
              </a:highlight>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From coffee meetups to board games to art sessions, this group is free to join and welcomes you!</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WISE Connect (</a:t>
            </a:r>
            <a:r>
              <a:rPr lang="en" sz="1200" u="sng">
                <a:solidFill>
                  <a:srgbClr val="1155CC"/>
                </a:solidFill>
                <a:highlight>
                  <a:srgbClr val="FFFFFF"/>
                </a:highlight>
                <a:latin typeface="Arial"/>
                <a:ea typeface="Arial"/>
                <a:cs typeface="Arial"/>
                <a:sym typeface="Arial"/>
                <a:hlinkClick r:id="rId3">
                  <a:extLst>
                    <a:ext uri="{A12FA001-AC4F-418D-AE19-62706E023703}">
                      <ahyp:hlinkClr val="tx"/>
                    </a:ext>
                  </a:extLst>
                </a:hlinkClick>
              </a:rPr>
              <a:t>www.wisecities.us</a:t>
            </a:r>
            <a:r>
              <a:rPr lang="en" sz="1200">
                <a:solidFill>
                  <a:srgbClr val="222222"/>
                </a:solidFill>
                <a:highlight>
                  <a:srgbClr val="FFFFFF"/>
                </a:highlight>
                <a:latin typeface="Arial"/>
                <a:ea typeface="Arial"/>
                <a:cs typeface="Arial"/>
                <a:sym typeface="Arial"/>
              </a:rPr>
              <a:t>) was founded by UMD alumni to foster connection, engagement, and fulfillment all life long. This year, the City of College Park is partnering with WISE Connect to offer social and recreational activities for residents over age 55.</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initiative engages local businesses to host the group, offering discounts and age-friendly setups. Participating businesses starting September include Proteus Brews, The Greene Turtle, The Board &amp; Brew, Sardi's, Dog Haus Biergarten, Shop Made in MD, Bowlero, Ledo Pizza, with more to come. Have a favorite spot to meet? Let the team know!</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Social connection is key to good health! Come meet new people, get special discounts, explore new places, and have fun! Rides to events will be arranged as needed to ensure transportation is not a barrier to participating.</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calendar of upcoming events can be found at </a:t>
            </a:r>
            <a:r>
              <a:rPr lang="en" sz="1200" u="sng">
                <a:solidFill>
                  <a:srgbClr val="1155CC"/>
                </a:solidFill>
                <a:highlight>
                  <a:srgbClr val="FFFFFF"/>
                </a:highlight>
                <a:latin typeface="Arial"/>
                <a:ea typeface="Arial"/>
                <a:cs typeface="Arial"/>
                <a:sym typeface="Arial"/>
                <a:hlinkClick r:id="rId4">
                  <a:extLst>
                    <a:ext uri="{A12FA001-AC4F-418D-AE19-62706E023703}">
                      <ahyp:hlinkClr val="tx"/>
                    </a:ext>
                  </a:extLst>
                </a:hlinkClick>
              </a:rPr>
              <a:t>https://wiseconnect.us/</a:t>
            </a:r>
            <a:r>
              <a:rPr lang="en" sz="1200">
                <a:solidFill>
                  <a:srgbClr val="222222"/>
                </a:solidFill>
                <a:highlight>
                  <a:srgbClr val="FFFFFF"/>
                </a:highlight>
                <a:latin typeface="Arial"/>
                <a:ea typeface="Arial"/>
                <a:cs typeface="Arial"/>
                <a:sym typeface="Arial"/>
              </a:rPr>
              <a:t> or in the Facebook group at </a:t>
            </a:r>
            <a:r>
              <a:rPr lang="en" sz="1200" u="sng">
                <a:solidFill>
                  <a:srgbClr val="1155CC"/>
                </a:solidFill>
                <a:highlight>
                  <a:srgbClr val="FFFFFF"/>
                </a:highlight>
                <a:latin typeface="Arial"/>
                <a:ea typeface="Arial"/>
                <a:cs typeface="Arial"/>
                <a:sym typeface="Arial"/>
                <a:hlinkClick r:id="rId5">
                  <a:extLst>
                    <a:ext uri="{A12FA001-AC4F-418D-AE19-62706E023703}">
                      <ahyp:hlinkClr val="tx"/>
                    </a:ext>
                  </a:extLst>
                </a:hlinkClick>
              </a:rPr>
              <a:t>https://www.facebook.com/groups/cpwiseevents</a:t>
            </a:r>
            <a:r>
              <a:rPr lang="en" sz="1200">
                <a:solidFill>
                  <a:srgbClr val="222222"/>
                </a:solidFill>
                <a:highlight>
                  <a:srgbClr val="FFFFFF"/>
                </a:highlight>
                <a:latin typeface="Arial"/>
                <a:ea typeface="Arial"/>
                <a:cs typeface="Arial"/>
                <a:sym typeface="Arial"/>
              </a:rPr>
              <a:t>, as well as in the attached PDF.</a:t>
            </a:r>
            <a:endParaRPr sz="1200">
              <a:latin typeface="Arial"/>
              <a:ea typeface="Arial"/>
              <a:cs typeface="Arial"/>
              <a:sym typeface="Arial"/>
            </a:endParaRPr>
          </a:p>
          <a:p>
            <a:pPr indent="0" lvl="0" marL="0" rtl="0" algn="l">
              <a:spcBef>
                <a:spcPts val="1600"/>
              </a:spcBef>
              <a:spcAft>
                <a:spcPts val="0"/>
              </a:spcAft>
              <a:buNone/>
            </a:pPr>
            <a:r>
              <a:rPr lang="en" sz="1200">
                <a:solidFill>
                  <a:srgbClr val="222222"/>
                </a:solidFill>
                <a:highlight>
                  <a:srgbClr val="FFFFFF"/>
                </a:highlight>
                <a:latin typeface="Arial"/>
                <a:ea typeface="Arial"/>
                <a:cs typeface="Arial"/>
                <a:sym typeface="Arial"/>
              </a:rPr>
              <a:t>To sign up or ask questions, contact Marie Brodsky by email (</a:t>
            </a:r>
            <a:r>
              <a:rPr lang="en" sz="1200">
                <a:solidFill>
                  <a:srgbClr val="1155CC"/>
                </a:solidFill>
                <a:highlight>
                  <a:srgbClr val="FFFFFF"/>
                </a:highlight>
                <a:latin typeface="Arial"/>
                <a:ea typeface="Arial"/>
                <a:cs typeface="Arial"/>
                <a:sym typeface="Arial"/>
              </a:rPr>
              <a:t>marie@wiseconnect.us</a:t>
            </a:r>
            <a:r>
              <a:rPr lang="en" sz="1200">
                <a:solidFill>
                  <a:srgbClr val="222222"/>
                </a:solidFill>
                <a:highlight>
                  <a:srgbClr val="FFFFFF"/>
                </a:highlight>
                <a:latin typeface="Arial"/>
                <a:ea typeface="Arial"/>
                <a:cs typeface="Arial"/>
                <a:sym typeface="Arial"/>
              </a:rPr>
              <a:t>) or phone (571-354-6626).</a:t>
            </a:r>
            <a:endParaRPr sz="1200">
              <a:solidFill>
                <a:srgbClr val="222222"/>
              </a:solidFill>
              <a:highlight>
                <a:srgbClr val="FFFFFF"/>
              </a:highlight>
              <a:latin typeface="Arial"/>
              <a:ea typeface="Arial"/>
              <a:cs typeface="Arial"/>
              <a:sym typeface="Arial"/>
            </a:endParaRPr>
          </a:p>
          <a:p>
            <a:pPr indent="0" lvl="0" marL="0" rtl="0" algn="l">
              <a:spcBef>
                <a:spcPts val="1600"/>
              </a:spcBef>
              <a:spcAft>
                <a:spcPts val="1600"/>
              </a:spcAft>
              <a:buNone/>
            </a:pPr>
            <a:r>
              <a:rPr lang="en" sz="1200" u="sng">
                <a:solidFill>
                  <a:schemeClr val="hlink"/>
                </a:solidFill>
                <a:highlight>
                  <a:srgbClr val="FFFFFF"/>
                </a:highlight>
                <a:latin typeface="Arial"/>
                <a:ea typeface="Arial"/>
                <a:cs typeface="Arial"/>
                <a:sym typeface="Arial"/>
                <a:hlinkClick r:id="rId6"/>
              </a:rPr>
              <a:t>WISE Events Portal - College Park</a:t>
            </a:r>
            <a:endParaRPr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Events Committee Director</a:t>
            </a:r>
            <a:endParaRPr/>
          </a:p>
        </p:txBody>
      </p:sp>
      <p:sp>
        <p:nvSpPr>
          <p:cNvPr id="183" name="Google Shape;183;p3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Position is currently vacant.</a:t>
            </a:r>
            <a:endParaRPr/>
          </a:p>
          <a:p>
            <a:pPr indent="-342900" lvl="0" marL="457200" rtl="0" algn="l">
              <a:spcBef>
                <a:spcPts val="0"/>
              </a:spcBef>
              <a:spcAft>
                <a:spcPts val="0"/>
              </a:spcAft>
              <a:buSzPts val="1800"/>
              <a:buChar char="●"/>
            </a:pPr>
            <a:r>
              <a:rPr lang="en"/>
              <a:t>Send email to </a:t>
            </a:r>
            <a:r>
              <a:rPr lang="en" u="sng">
                <a:solidFill>
                  <a:schemeClr val="accent5"/>
                </a:solidFill>
                <a:hlinkClick r:id="rId3">
                  <a:extLst>
                    <a:ext uri="{A12FA001-AC4F-418D-AE19-62706E023703}">
                      <ahyp:hlinkClr val="tx"/>
                    </a:ext>
                  </a:extLst>
                </a:hlinkClick>
              </a:rPr>
              <a:t>NCPCivic@gmail.com</a:t>
            </a:r>
            <a:r>
              <a:rPr lang="en"/>
              <a:t> if interested. Include a small blurb about your experience and why you’re interested in filling the vacancy.</a:t>
            </a:r>
            <a:endParaRPr/>
          </a:p>
          <a:p>
            <a:pPr indent="0" lvl="0" marL="45720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ctrTitle"/>
          </p:nvPr>
        </p:nvSpPr>
        <p:spPr>
          <a:xfrm>
            <a:off x="2515600" y="1444250"/>
            <a:ext cx="3583800" cy="218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Hollywood Shopping Center Q&amp;A Review and Discussion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a:t>Background</a:t>
            </a:r>
            <a:endParaRPr/>
          </a:p>
        </p:txBody>
      </p:sp>
      <p:sp>
        <p:nvSpPr>
          <p:cNvPr id="194" name="Google Shape;194;p33"/>
          <p:cNvSpPr txBox="1"/>
          <p:nvPr>
            <p:ph idx="1" type="body"/>
          </p:nvPr>
        </p:nvSpPr>
        <p:spPr>
          <a:xfrm>
            <a:off x="311700" y="1147225"/>
            <a:ext cx="8520600" cy="33540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222222"/>
              </a:buClr>
              <a:buSzPts val="1200"/>
              <a:buFont typeface="Arial"/>
              <a:buChar char="●"/>
            </a:pPr>
            <a:r>
              <a:rPr lang="en" sz="1200">
                <a:solidFill>
                  <a:srgbClr val="222222"/>
                </a:solidFill>
                <a:highlight>
                  <a:srgbClr val="FFFFFF"/>
                </a:highlight>
                <a:latin typeface="Arial"/>
                <a:ea typeface="Arial"/>
                <a:cs typeface="Arial"/>
                <a:sym typeface="Arial"/>
              </a:rPr>
              <a:t>Hollywood Shopping Center was built in 1967 and located at 9805 Rhode Island Avenue.</a:t>
            </a:r>
            <a:endParaRPr sz="1200">
              <a:solidFill>
                <a:srgbClr val="222222"/>
              </a:solidFill>
              <a:highlight>
                <a:srgbClr val="FFFFFF"/>
              </a:highlight>
              <a:latin typeface="Arial"/>
              <a:ea typeface="Arial"/>
              <a:cs typeface="Arial"/>
              <a:sym typeface="Arial"/>
            </a:endParaRPr>
          </a:p>
          <a:p>
            <a:pPr indent="-304800" lvl="0" marL="457200" rtl="0" algn="l">
              <a:spcBef>
                <a:spcPts val="0"/>
              </a:spcBef>
              <a:spcAft>
                <a:spcPts val="0"/>
              </a:spcAft>
              <a:buClr>
                <a:srgbClr val="222222"/>
              </a:buClr>
              <a:buSzPts val="1200"/>
              <a:buFont typeface="Arial"/>
              <a:buChar char="●"/>
            </a:pPr>
            <a:r>
              <a:rPr lang="en" sz="1200">
                <a:solidFill>
                  <a:srgbClr val="222222"/>
                </a:solidFill>
                <a:highlight>
                  <a:srgbClr val="FFFFFF"/>
                </a:highlight>
                <a:latin typeface="Arial"/>
                <a:ea typeface="Arial"/>
                <a:cs typeface="Arial"/>
                <a:sym typeface="Arial"/>
              </a:rPr>
              <a:t>Shopping center is 49.193 square feet, has 13 stores, and a 200 space parking lot. A State of MD Department of Labor Licensing and Regulation building also sits on the property. Seasonally, the property hosts the Hollywood </a:t>
            </a:r>
            <a:r>
              <a:rPr lang="en" sz="1200">
                <a:solidFill>
                  <a:srgbClr val="222222"/>
                </a:solidFill>
                <a:highlight>
                  <a:srgbClr val="FFFFFF"/>
                </a:highlight>
                <a:latin typeface="Arial"/>
                <a:ea typeface="Arial"/>
                <a:cs typeface="Arial"/>
                <a:sym typeface="Arial"/>
              </a:rPr>
              <a:t>Farmers</a:t>
            </a:r>
            <a:r>
              <a:rPr lang="en" sz="1200">
                <a:solidFill>
                  <a:srgbClr val="222222"/>
                </a:solidFill>
                <a:highlight>
                  <a:srgbClr val="FFFFFF"/>
                </a:highlight>
                <a:latin typeface="Arial"/>
                <a:ea typeface="Arial"/>
                <a:cs typeface="Arial"/>
                <a:sym typeface="Arial"/>
              </a:rPr>
              <a:t> Market.</a:t>
            </a:r>
            <a:endParaRPr sz="1200">
              <a:solidFill>
                <a:srgbClr val="222222"/>
              </a:solidFill>
              <a:highlight>
                <a:srgbClr val="FFFFFF"/>
              </a:highlight>
              <a:latin typeface="Arial"/>
              <a:ea typeface="Arial"/>
              <a:cs typeface="Arial"/>
              <a:sym typeface="Arial"/>
            </a:endParaRPr>
          </a:p>
          <a:p>
            <a:pPr indent="-304800" lvl="0" marL="457200" rtl="0" algn="l">
              <a:spcBef>
                <a:spcPts val="0"/>
              </a:spcBef>
              <a:spcAft>
                <a:spcPts val="0"/>
              </a:spcAft>
              <a:buClr>
                <a:srgbClr val="222222"/>
              </a:buClr>
              <a:buSzPts val="1200"/>
              <a:buFont typeface="Arial"/>
              <a:buChar char="●"/>
            </a:pPr>
            <a:r>
              <a:rPr lang="en" sz="1200">
                <a:solidFill>
                  <a:srgbClr val="222222"/>
                </a:solidFill>
                <a:highlight>
                  <a:srgbClr val="FFFFFF"/>
                </a:highlight>
                <a:latin typeface="Arial"/>
                <a:ea typeface="Arial"/>
                <a:cs typeface="Arial"/>
                <a:sym typeface="Arial"/>
              </a:rPr>
              <a:t>10/13 properties are currently occupied with three vacancies.</a:t>
            </a:r>
            <a:endParaRPr sz="1200">
              <a:solidFill>
                <a:srgbClr val="222222"/>
              </a:solidFill>
              <a:highlight>
                <a:srgbClr val="FFFFFF"/>
              </a:highlight>
              <a:latin typeface="Arial"/>
              <a:ea typeface="Arial"/>
              <a:cs typeface="Arial"/>
              <a:sym typeface="Arial"/>
            </a:endParaRPr>
          </a:p>
          <a:p>
            <a:pPr indent="-304800" lvl="0" marL="457200" rtl="0" algn="l">
              <a:spcBef>
                <a:spcPts val="0"/>
              </a:spcBef>
              <a:spcAft>
                <a:spcPts val="0"/>
              </a:spcAft>
              <a:buClr>
                <a:srgbClr val="222222"/>
              </a:buClr>
              <a:buSzPts val="1200"/>
              <a:buFont typeface="Arial"/>
              <a:buChar char="●"/>
            </a:pPr>
            <a:r>
              <a:rPr lang="en" sz="1200">
                <a:solidFill>
                  <a:srgbClr val="222222"/>
                </a:solidFill>
                <a:highlight>
                  <a:srgbClr val="FFFFFF"/>
                </a:highlight>
                <a:latin typeface="Arial"/>
                <a:ea typeface="Arial"/>
                <a:cs typeface="Arial"/>
                <a:sym typeface="Arial"/>
              </a:rPr>
              <a:t>Rhode Island Ave ADT = 14,851; ADT (Average Daily Traffic) is </a:t>
            </a:r>
            <a:r>
              <a:rPr lang="en" sz="1200">
                <a:latin typeface="Arial"/>
                <a:ea typeface="Arial"/>
                <a:cs typeface="Arial"/>
                <a:sym typeface="Arial"/>
              </a:rPr>
              <a:t>the average number of vehicles using a road section over a 24-hour period, making this an indicator of potential foot traffic i.e. the potential for the shopping center to be busy.</a:t>
            </a:r>
            <a:endParaRPr sz="1200">
              <a:latin typeface="Arial"/>
              <a:ea typeface="Arial"/>
              <a:cs typeface="Arial"/>
              <a:sym typeface="Arial"/>
            </a:endParaRPr>
          </a:p>
          <a:p>
            <a:pPr indent="-304800" lvl="0" marL="457200" rtl="0" algn="l">
              <a:spcBef>
                <a:spcPts val="0"/>
              </a:spcBef>
              <a:spcAft>
                <a:spcPts val="0"/>
              </a:spcAft>
              <a:buSzPts val="1200"/>
              <a:buFont typeface="Arial"/>
              <a:buChar char="●"/>
            </a:pPr>
            <a:r>
              <a:rPr lang="en" sz="1200">
                <a:latin typeface="Arial"/>
                <a:ea typeface="Arial"/>
                <a:cs typeface="Arial"/>
                <a:sym typeface="Arial"/>
              </a:rPr>
              <a:t>Further Info: </a:t>
            </a:r>
            <a:r>
              <a:rPr lang="en" sz="1200" u="sng">
                <a:solidFill>
                  <a:schemeClr val="hlink"/>
                </a:solidFill>
                <a:latin typeface="Arial"/>
                <a:ea typeface="Arial"/>
                <a:cs typeface="Arial"/>
                <a:sym typeface="Arial"/>
                <a:hlinkClick r:id="rId3"/>
              </a:rPr>
              <a:t>https://klnb.propertycapsule.com/p/retail-real-estate/College+Park-MD-20740/hollywoodshoppingcenter</a:t>
            </a:r>
            <a:endParaRPr sz="1200">
              <a:latin typeface="Arial"/>
              <a:ea typeface="Arial"/>
              <a:cs typeface="Arial"/>
              <a:sym typeface="Arial"/>
            </a:endParaRPr>
          </a:p>
          <a:p>
            <a:pPr indent="0" lvl="0" marL="0" rtl="0" algn="l">
              <a:spcBef>
                <a:spcPts val="1600"/>
              </a:spcBef>
              <a:spcAft>
                <a:spcPts val="0"/>
              </a:spcAft>
              <a:buNone/>
            </a:pPr>
            <a:r>
              <a:t/>
            </a:r>
            <a:endParaRPr sz="1200">
              <a:latin typeface="Arial"/>
              <a:ea typeface="Arial"/>
              <a:cs typeface="Arial"/>
              <a:sym typeface="Arial"/>
            </a:endParaRPr>
          </a:p>
          <a:p>
            <a:pPr indent="0" lvl="0" marL="457200" rtl="0" algn="l">
              <a:spcBef>
                <a:spcPts val="1600"/>
              </a:spcBef>
              <a:spcAft>
                <a:spcPts val="1600"/>
              </a:spcAft>
              <a:buNone/>
            </a:pPr>
            <a:r>
              <a:t/>
            </a:r>
            <a:endParaRPr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921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81" name="Google Shape;81;p16"/>
          <p:cNvSpPr txBox="1"/>
          <p:nvPr>
            <p:ph idx="4294967295" type="body"/>
          </p:nvPr>
        </p:nvSpPr>
        <p:spPr>
          <a:xfrm>
            <a:off x="311700" y="1210450"/>
            <a:ext cx="6531600" cy="36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t>7:30 - Consent to Record, Call to Order, Agenda Approval, Minutes Approval</a:t>
            </a:r>
            <a:endParaRPr sz="1300"/>
          </a:p>
          <a:p>
            <a:pPr indent="0" lvl="0" marL="0" rtl="0" algn="l">
              <a:spcBef>
                <a:spcPts val="1600"/>
              </a:spcBef>
              <a:spcAft>
                <a:spcPts val="0"/>
              </a:spcAft>
              <a:buClr>
                <a:schemeClr val="dk1"/>
              </a:buClr>
              <a:buSzPts val="1100"/>
              <a:buFont typeface="Arial"/>
              <a:buNone/>
            </a:pPr>
            <a:r>
              <a:rPr lang="en" sz="1300"/>
              <a:t>7:35 - Officer Reports</a:t>
            </a:r>
            <a:endParaRPr sz="1300"/>
          </a:p>
          <a:p>
            <a:pPr indent="0" lvl="0" marL="0" rtl="0" algn="l">
              <a:spcBef>
                <a:spcPts val="1600"/>
              </a:spcBef>
              <a:spcAft>
                <a:spcPts val="0"/>
              </a:spcAft>
              <a:buClr>
                <a:schemeClr val="dk1"/>
              </a:buClr>
              <a:buSzPts val="1100"/>
              <a:buFont typeface="Arial"/>
              <a:buNone/>
            </a:pPr>
            <a:r>
              <a:rPr lang="en" sz="1300"/>
              <a:t>7:50 - Hollywood Shopping Center Q&amp;A Review and Discussion</a:t>
            </a:r>
            <a:endParaRPr sz="1300"/>
          </a:p>
          <a:p>
            <a:pPr indent="0" lvl="0" marL="0" rtl="0" algn="l">
              <a:spcBef>
                <a:spcPts val="1600"/>
              </a:spcBef>
              <a:spcAft>
                <a:spcPts val="0"/>
              </a:spcAft>
              <a:buClr>
                <a:schemeClr val="dk1"/>
              </a:buClr>
              <a:buSzPts val="1100"/>
              <a:buFont typeface="Arial"/>
              <a:buNone/>
            </a:pPr>
            <a:r>
              <a:rPr lang="en" sz="1300"/>
              <a:t>8:10 - </a:t>
            </a:r>
            <a:r>
              <a:rPr lang="en" sz="1300"/>
              <a:t>Unscheduled Motions and Announcements </a:t>
            </a:r>
            <a:endParaRPr sz="1300"/>
          </a:p>
          <a:p>
            <a:pPr indent="0" lvl="0" marL="0" rtl="0" algn="l">
              <a:spcBef>
                <a:spcPts val="1600"/>
              </a:spcBef>
              <a:spcAft>
                <a:spcPts val="0"/>
              </a:spcAft>
              <a:buClr>
                <a:schemeClr val="dk1"/>
              </a:buClr>
              <a:buSzPts val="1100"/>
              <a:buFont typeface="Arial"/>
              <a:buNone/>
            </a:pPr>
            <a:r>
              <a:rPr lang="en" sz="1300"/>
              <a:t>8:20 - </a:t>
            </a:r>
            <a:r>
              <a:rPr lang="en" sz="1300"/>
              <a:t>Motion to Adjourn</a:t>
            </a:r>
            <a:endParaRPr sz="1400"/>
          </a:p>
          <a:p>
            <a:pPr indent="0" lvl="0" marL="0" rtl="0" algn="l">
              <a:spcBef>
                <a:spcPts val="1600"/>
              </a:spcBef>
              <a:spcAft>
                <a:spcPts val="0"/>
              </a:spcAft>
              <a:buClr>
                <a:schemeClr val="dk1"/>
              </a:buClr>
              <a:buSzPts val="1100"/>
              <a:buFont typeface="Arial"/>
              <a:buNone/>
            </a:pPr>
            <a:r>
              <a:t/>
            </a:r>
            <a:endParaRPr sz="1600"/>
          </a:p>
          <a:p>
            <a:pPr indent="0" lvl="0" marL="0" rtl="0" algn="l">
              <a:lnSpc>
                <a:spcPct val="200000"/>
              </a:lnSpc>
              <a:spcBef>
                <a:spcPts val="1600"/>
              </a:spcBef>
              <a:spcAft>
                <a:spcPts val="0"/>
              </a:spcAft>
              <a:buNone/>
            </a:pPr>
            <a:r>
              <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idx="1" type="body"/>
          </p:nvPr>
        </p:nvSpPr>
        <p:spPr>
          <a:xfrm>
            <a:off x="311700" y="1147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222222"/>
              </a:solidFill>
              <a:highlight>
                <a:srgbClr val="FFFFFF"/>
              </a:highlight>
              <a:latin typeface="Arial"/>
              <a:ea typeface="Arial"/>
              <a:cs typeface="Arial"/>
              <a:sym typeface="Arial"/>
            </a:endParaRPr>
          </a:p>
          <a:p>
            <a:pPr indent="0" lvl="0" marL="457200" rtl="0" algn="l">
              <a:spcBef>
                <a:spcPts val="1600"/>
              </a:spcBef>
              <a:spcAft>
                <a:spcPts val="1600"/>
              </a:spcAft>
              <a:buNone/>
            </a:pPr>
            <a:r>
              <a:t/>
            </a:r>
            <a:endParaRPr sz="1200">
              <a:solidFill>
                <a:srgbClr val="222222"/>
              </a:solidFill>
              <a:highlight>
                <a:srgbClr val="FFFFFF"/>
              </a:highlight>
              <a:latin typeface="Arial"/>
              <a:ea typeface="Arial"/>
              <a:cs typeface="Arial"/>
              <a:sym typeface="Arial"/>
            </a:endParaRPr>
          </a:p>
        </p:txBody>
      </p:sp>
      <p:pic>
        <p:nvPicPr>
          <p:cNvPr id="200" name="Google Shape;200;p34"/>
          <p:cNvPicPr preferRelativeResize="0"/>
          <p:nvPr/>
        </p:nvPicPr>
        <p:blipFill>
          <a:blip r:embed="rId3">
            <a:alphaModFix/>
          </a:blip>
          <a:stretch>
            <a:fillRect/>
          </a:stretch>
        </p:blipFill>
        <p:spPr>
          <a:xfrm>
            <a:off x="809897" y="0"/>
            <a:ext cx="7524204"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a:t>Outreach</a:t>
            </a:r>
            <a:endParaRPr/>
          </a:p>
        </p:txBody>
      </p:sp>
      <p:sp>
        <p:nvSpPr>
          <p:cNvPr id="206" name="Google Shape;206;p35"/>
          <p:cNvSpPr txBox="1"/>
          <p:nvPr>
            <p:ph idx="1" type="body"/>
          </p:nvPr>
        </p:nvSpPr>
        <p:spPr>
          <a:xfrm>
            <a:off x="311700" y="1147225"/>
            <a:ext cx="8520600" cy="33540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222222"/>
              </a:buClr>
              <a:buSzPts val="1200"/>
              <a:buFont typeface="Arial"/>
              <a:buChar char="●"/>
            </a:pPr>
            <a:r>
              <a:rPr lang="en" sz="1200">
                <a:solidFill>
                  <a:srgbClr val="222222"/>
                </a:solidFill>
                <a:highlight>
                  <a:srgbClr val="FFFFFF"/>
                </a:highlight>
                <a:latin typeface="Arial"/>
                <a:ea typeface="Arial"/>
                <a:cs typeface="Arial"/>
                <a:sym typeface="Arial"/>
              </a:rPr>
              <a:t>Reached out to KLNB who manages the property and spoke with Vice President Mai Vo.</a:t>
            </a:r>
            <a:endParaRPr sz="1200">
              <a:solidFill>
                <a:srgbClr val="222222"/>
              </a:solidFill>
              <a:highlight>
                <a:srgbClr val="FFFFFF"/>
              </a:highlight>
              <a:latin typeface="Arial"/>
              <a:ea typeface="Arial"/>
              <a:cs typeface="Arial"/>
              <a:sym typeface="Arial"/>
            </a:endParaRPr>
          </a:p>
          <a:p>
            <a:pPr indent="-304800" lvl="0" marL="457200" rtl="0" algn="l">
              <a:spcBef>
                <a:spcPts val="0"/>
              </a:spcBef>
              <a:spcAft>
                <a:spcPts val="0"/>
              </a:spcAft>
              <a:buClr>
                <a:srgbClr val="222222"/>
              </a:buClr>
              <a:buSzPts val="1200"/>
              <a:buFont typeface="Arial"/>
              <a:buChar char="●"/>
            </a:pPr>
            <a:r>
              <a:rPr lang="en" sz="1200">
                <a:solidFill>
                  <a:srgbClr val="222222"/>
                </a:solidFill>
                <a:highlight>
                  <a:srgbClr val="FFFFFF"/>
                </a:highlight>
                <a:latin typeface="Arial"/>
                <a:ea typeface="Arial"/>
                <a:cs typeface="Arial"/>
                <a:sym typeface="Arial"/>
              </a:rPr>
              <a:t>Asked </a:t>
            </a:r>
            <a:r>
              <a:rPr lang="en" sz="1200">
                <a:solidFill>
                  <a:srgbClr val="222222"/>
                </a:solidFill>
                <a:highlight>
                  <a:srgbClr val="FFFFFF"/>
                </a:highlight>
                <a:latin typeface="Arial"/>
                <a:ea typeface="Arial"/>
                <a:cs typeface="Arial"/>
                <a:sym typeface="Arial"/>
              </a:rPr>
              <a:t>several</a:t>
            </a:r>
            <a:r>
              <a:rPr lang="en" sz="1200">
                <a:solidFill>
                  <a:srgbClr val="222222"/>
                </a:solidFill>
                <a:highlight>
                  <a:srgbClr val="FFFFFF"/>
                </a:highlight>
                <a:latin typeface="Arial"/>
                <a:ea typeface="Arial"/>
                <a:cs typeface="Arial"/>
                <a:sym typeface="Arial"/>
              </a:rPr>
              <a:t> common questions tied to the shopping center.</a:t>
            </a:r>
            <a:endParaRPr sz="1200">
              <a:solidFill>
                <a:srgbClr val="222222"/>
              </a:solidFill>
              <a:highlight>
                <a:srgbClr val="FFFFFF"/>
              </a:highlight>
              <a:latin typeface="Arial"/>
              <a:ea typeface="Arial"/>
              <a:cs typeface="Arial"/>
              <a:sym typeface="Arial"/>
            </a:endParaRPr>
          </a:p>
          <a:p>
            <a:pPr indent="-304800" lvl="0" marL="457200" rtl="0" algn="l">
              <a:spcBef>
                <a:spcPts val="0"/>
              </a:spcBef>
              <a:spcAft>
                <a:spcPts val="0"/>
              </a:spcAft>
              <a:buClr>
                <a:srgbClr val="222222"/>
              </a:buClr>
              <a:buSzPts val="1200"/>
              <a:buFont typeface="Arial"/>
              <a:buChar char="●"/>
            </a:pPr>
            <a:r>
              <a:rPr lang="en" sz="1200">
                <a:solidFill>
                  <a:srgbClr val="222222"/>
                </a:solidFill>
                <a:highlight>
                  <a:srgbClr val="FFFFFF"/>
                </a:highlight>
                <a:latin typeface="Arial"/>
                <a:ea typeface="Arial"/>
                <a:cs typeface="Arial"/>
                <a:sym typeface="Arial"/>
              </a:rPr>
              <a:t>KLNB simply works with the landlord, but ultimately, despite managing the property, the landlord holds final decision making authority.</a:t>
            </a:r>
            <a:endParaRPr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Hollywood Shopping Center Q&amp;A</a:t>
            </a:r>
            <a:endParaRPr/>
          </a:p>
        </p:txBody>
      </p:sp>
      <p:sp>
        <p:nvSpPr>
          <p:cNvPr id="212" name="Google Shape;212;p3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22222"/>
                </a:solidFill>
                <a:highlight>
                  <a:srgbClr val="FFFFFF"/>
                </a:highlight>
                <a:latin typeface="Arial"/>
                <a:ea typeface="Arial"/>
                <a:cs typeface="Arial"/>
                <a:sym typeface="Arial"/>
              </a:rPr>
              <a:t>How is interest in the shopping center in terms of interested tenants? Any obstacles?</a:t>
            </a:r>
            <a:endParaRPr b="1" sz="1200">
              <a:solidFill>
                <a:srgbClr val="FF0000"/>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chemeClr val="accent5"/>
                </a:solidFill>
                <a:highlight>
                  <a:srgbClr val="FFFFFF"/>
                </a:highlight>
                <a:latin typeface="Arial"/>
                <a:ea typeface="Arial"/>
                <a:cs typeface="Arial"/>
                <a:sym typeface="Arial"/>
              </a:rPr>
              <a:t>We have regular interest in the center from a variety of local mom &amp; pop tenants.  The challenges with leasing (any shopping center) are typically lack of experience &amp; capital from prospective tenants or competitive landscape in other retail spaces in the College Park trade area, closer to other retail businesses where a majority of national or regional tenants may want to be.</a:t>
            </a:r>
            <a:endParaRPr b="1" sz="1200">
              <a:solidFill>
                <a:schemeClr val="accent5"/>
              </a:solidFill>
              <a:highlight>
                <a:srgbClr val="FFFFFF"/>
              </a:highlight>
              <a:latin typeface="Arial"/>
              <a:ea typeface="Arial"/>
              <a:cs typeface="Arial"/>
              <a:sym typeface="Arial"/>
            </a:endParaRPr>
          </a:p>
          <a:p>
            <a:pPr indent="0" lvl="0" marL="0" rtl="0" algn="l">
              <a:spcBef>
                <a:spcPts val="0"/>
              </a:spcBef>
              <a:spcAft>
                <a:spcPts val="0"/>
              </a:spcAft>
              <a:buNone/>
            </a:pPr>
            <a:r>
              <a:t/>
            </a:r>
            <a:endParaRPr b="1" sz="1200">
              <a:solidFill>
                <a:schemeClr val="accent5"/>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rgbClr val="222222"/>
                </a:solidFill>
                <a:highlight>
                  <a:srgbClr val="FFFFFF"/>
                </a:highlight>
                <a:latin typeface="Arial"/>
                <a:ea typeface="Arial"/>
                <a:cs typeface="Arial"/>
                <a:sym typeface="Arial"/>
              </a:rPr>
              <a:t>Multiple new business have moved in over the past year. What has been successful in attracting them?</a:t>
            </a:r>
            <a:endParaRPr b="1"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chemeClr val="accent5"/>
                </a:solidFill>
                <a:highlight>
                  <a:srgbClr val="FFFFFF"/>
                </a:highlight>
                <a:latin typeface="Arial"/>
                <a:ea typeface="Arial"/>
                <a:cs typeface="Arial"/>
                <a:sym typeface="Arial"/>
              </a:rPr>
              <a:t>We have a solid system within our research &amp; marketing teams at KLNB and we believe having a grocery anchor and newly opened Concentra have also help shape the center and enhance traffic.</a:t>
            </a:r>
            <a:endParaRPr b="1" sz="1200">
              <a:solidFill>
                <a:schemeClr val="accent5"/>
              </a:solidFill>
              <a:highlight>
                <a:srgbClr val="FFFFFF"/>
              </a:highlight>
              <a:latin typeface="Arial"/>
              <a:ea typeface="Arial"/>
              <a:cs typeface="Arial"/>
              <a:sym typeface="Arial"/>
            </a:endParaRPr>
          </a:p>
          <a:p>
            <a:pPr indent="0" lvl="0" marL="0" rtl="0" algn="l">
              <a:spcBef>
                <a:spcPts val="0"/>
              </a:spcBef>
              <a:spcAft>
                <a:spcPts val="0"/>
              </a:spcAft>
              <a:buNone/>
            </a:pPr>
            <a:r>
              <a:t/>
            </a:r>
            <a:endParaRPr b="1" sz="1200">
              <a:solidFill>
                <a:srgbClr val="FF0000"/>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rgbClr val="222222"/>
                </a:solidFill>
                <a:highlight>
                  <a:srgbClr val="FFFFFF"/>
                </a:highlight>
                <a:latin typeface="Arial"/>
                <a:ea typeface="Arial"/>
                <a:cs typeface="Arial"/>
                <a:sym typeface="Arial"/>
              </a:rPr>
              <a:t>How many vacancies are there currently?</a:t>
            </a:r>
            <a:endParaRPr b="1"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chemeClr val="accent5"/>
                </a:solidFill>
                <a:highlight>
                  <a:srgbClr val="FFFFFF"/>
                </a:highlight>
                <a:latin typeface="Arial"/>
                <a:ea typeface="Arial"/>
                <a:cs typeface="Arial"/>
                <a:sym typeface="Arial"/>
              </a:rPr>
              <a:t>Please refer to the flyer which highlights the vacancies:  </a:t>
            </a:r>
            <a:r>
              <a:rPr b="1" lang="en" sz="1200" u="sng">
                <a:solidFill>
                  <a:schemeClr val="accent5"/>
                </a:solidFill>
                <a:highlight>
                  <a:srgbClr val="FFFFFF"/>
                </a:highlight>
                <a:latin typeface="Arial"/>
                <a:ea typeface="Arial"/>
                <a:cs typeface="Arial"/>
                <a:sym typeface="Arial"/>
                <a:hlinkClick r:id="rId3">
                  <a:extLst>
                    <a:ext uri="{A12FA001-AC4F-418D-AE19-62706E023703}">
                      <ahyp:hlinkClr val="tx"/>
                    </a:ext>
                  </a:extLst>
                </a:hlinkClick>
              </a:rPr>
              <a:t>https://klnb.propertycapsule.com/p/retail-real-estate/College+Park-MD-20740/hollywoodshoppingcenter</a:t>
            </a:r>
            <a:endParaRPr b="1" sz="1200" u="sng">
              <a:solidFill>
                <a:schemeClr val="accent5"/>
              </a:solidFill>
              <a:highlight>
                <a:srgbClr val="FFFFFF"/>
              </a:highlight>
              <a:latin typeface="Arial"/>
              <a:ea typeface="Arial"/>
              <a:cs typeface="Arial"/>
              <a:sym typeface="Arial"/>
            </a:endParaRPr>
          </a:p>
          <a:p>
            <a:pPr indent="0" lvl="0" marL="0" rtl="0" algn="l">
              <a:spcBef>
                <a:spcPts val="0"/>
              </a:spcBef>
              <a:spcAft>
                <a:spcPts val="0"/>
              </a:spcAft>
              <a:buNone/>
            </a:pPr>
            <a:r>
              <a:rPr b="1" lang="en" sz="1200">
                <a:highlight>
                  <a:srgbClr val="FFFFFF"/>
                </a:highlight>
                <a:latin typeface="Arial"/>
                <a:ea typeface="Arial"/>
                <a:cs typeface="Arial"/>
                <a:sym typeface="Arial"/>
              </a:rPr>
              <a:t>(3 </a:t>
            </a:r>
            <a:r>
              <a:rPr b="1" lang="en" sz="1200">
                <a:highlight>
                  <a:srgbClr val="FFFFFF"/>
                </a:highlight>
                <a:latin typeface="Arial"/>
                <a:ea typeface="Arial"/>
                <a:cs typeface="Arial"/>
                <a:sym typeface="Arial"/>
              </a:rPr>
              <a:t>vacancies</a:t>
            </a:r>
            <a:r>
              <a:rPr b="1" lang="en" sz="1200">
                <a:highlight>
                  <a:srgbClr val="FFFFFF"/>
                </a:highlight>
                <a:latin typeface="Arial"/>
                <a:ea typeface="Arial"/>
                <a:cs typeface="Arial"/>
                <a:sym typeface="Arial"/>
              </a:rPr>
              <a:t> per site plan)</a:t>
            </a:r>
            <a:endParaRPr b="1" sz="1200">
              <a:highlight>
                <a:srgbClr val="FFFFFF"/>
              </a:highlight>
              <a:latin typeface="Arial"/>
              <a:ea typeface="Arial"/>
              <a:cs typeface="Arial"/>
              <a:sym typeface="Arial"/>
            </a:endParaRPr>
          </a:p>
          <a:p>
            <a:pPr indent="0" lvl="0" marL="0" rtl="0" algn="l">
              <a:spcBef>
                <a:spcPts val="0"/>
              </a:spcBef>
              <a:spcAft>
                <a:spcPts val="0"/>
              </a:spcAft>
              <a:buNone/>
            </a:pPr>
            <a:r>
              <a:t/>
            </a:r>
            <a:endParaRPr b="1" sz="1200">
              <a:solidFill>
                <a:schemeClr val="accent5"/>
              </a:solidFill>
              <a:highlight>
                <a:srgbClr val="FFFFFF"/>
              </a:highlight>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Hollywood Shopping Center Q&amp;A</a:t>
            </a:r>
            <a:endParaRPr/>
          </a:p>
        </p:txBody>
      </p:sp>
      <p:sp>
        <p:nvSpPr>
          <p:cNvPr id="218" name="Google Shape;218;p3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22222"/>
                </a:solidFill>
                <a:highlight>
                  <a:srgbClr val="FFFFFF"/>
                </a:highlight>
                <a:latin typeface="Arial"/>
                <a:ea typeface="Arial"/>
                <a:cs typeface="Arial"/>
                <a:sym typeface="Arial"/>
              </a:rPr>
              <a:t>Any future plans for renovations or changes to the shopping center?</a:t>
            </a:r>
            <a:endParaRPr b="1"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chemeClr val="accent5"/>
                </a:solidFill>
                <a:highlight>
                  <a:srgbClr val="FFFFFF"/>
                </a:highlight>
                <a:latin typeface="Arial"/>
                <a:ea typeface="Arial"/>
                <a:cs typeface="Arial"/>
                <a:sym typeface="Arial"/>
              </a:rPr>
              <a:t>These are ongoing conversations with the Landlord but TBD.</a:t>
            </a:r>
            <a:endParaRPr b="1" sz="1200">
              <a:solidFill>
                <a:schemeClr val="accent5"/>
              </a:solidFill>
              <a:highlight>
                <a:srgbClr val="FFFFFF"/>
              </a:highlight>
              <a:latin typeface="Arial"/>
              <a:ea typeface="Arial"/>
              <a:cs typeface="Arial"/>
              <a:sym typeface="Arial"/>
            </a:endParaRPr>
          </a:p>
          <a:p>
            <a:pPr indent="0" lvl="0" marL="0" rtl="0" algn="l">
              <a:spcBef>
                <a:spcPts val="0"/>
              </a:spcBef>
              <a:spcAft>
                <a:spcPts val="0"/>
              </a:spcAft>
              <a:buNone/>
            </a:pPr>
            <a:r>
              <a:t/>
            </a:r>
            <a:endParaRPr b="1" sz="1200">
              <a:solidFill>
                <a:srgbClr val="FF0000"/>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rgbClr val="222222"/>
                </a:solidFill>
                <a:highlight>
                  <a:srgbClr val="FFFFFF"/>
                </a:highlight>
                <a:latin typeface="Arial"/>
                <a:ea typeface="Arial"/>
                <a:cs typeface="Arial"/>
                <a:sym typeface="Arial"/>
              </a:rPr>
              <a:t>Does KLNB have any contact or involvement with the State of Maryland building also sharing the property?</a:t>
            </a:r>
            <a:endParaRPr b="1"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chemeClr val="accent5"/>
                </a:solidFill>
                <a:highlight>
                  <a:srgbClr val="FFFFFF"/>
                </a:highlight>
                <a:latin typeface="Arial"/>
                <a:ea typeface="Arial"/>
                <a:cs typeface="Arial"/>
                <a:sym typeface="Arial"/>
              </a:rPr>
              <a:t>We do not but that may change in the future pending on our client (the Landlord’s) needs</a:t>
            </a:r>
            <a:endParaRPr b="1" sz="1200">
              <a:solidFill>
                <a:schemeClr val="accent5"/>
              </a:solidFill>
              <a:highlight>
                <a:srgbClr val="FFFFFF"/>
              </a:highlight>
              <a:latin typeface="Arial"/>
              <a:ea typeface="Arial"/>
              <a:cs typeface="Arial"/>
              <a:sym typeface="Arial"/>
            </a:endParaRPr>
          </a:p>
          <a:p>
            <a:pPr indent="0" lvl="0" marL="0" rtl="0" algn="l">
              <a:spcBef>
                <a:spcPts val="0"/>
              </a:spcBef>
              <a:spcAft>
                <a:spcPts val="0"/>
              </a:spcAft>
              <a:buNone/>
            </a:pPr>
            <a:r>
              <a:t/>
            </a:r>
            <a:endParaRPr b="1" sz="1200">
              <a:solidFill>
                <a:srgbClr val="FF0000"/>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rgbClr val="222222"/>
                </a:solidFill>
                <a:highlight>
                  <a:srgbClr val="FFFFFF"/>
                </a:highlight>
                <a:latin typeface="Arial"/>
                <a:ea typeface="Arial"/>
                <a:cs typeface="Arial"/>
                <a:sym typeface="Arial"/>
              </a:rPr>
              <a:t>Is there a specific type of business you try to attract or otherwise target?</a:t>
            </a:r>
            <a:endParaRPr b="1"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chemeClr val="accent5"/>
                </a:solidFill>
                <a:highlight>
                  <a:srgbClr val="FFFFFF"/>
                </a:highlight>
                <a:latin typeface="Arial"/>
                <a:ea typeface="Arial"/>
                <a:cs typeface="Arial"/>
                <a:sym typeface="Arial"/>
              </a:rPr>
              <a:t>A variety of fast casual restaurants, specialty coffee shops (halal/middle eastern)… in general anything that is a void in the center would be welcomed and considered, pending the prospective Tenant’s experience, business plan, &amp; financial strength</a:t>
            </a:r>
            <a:endParaRPr b="1" sz="1200">
              <a:solidFill>
                <a:schemeClr val="accent5"/>
              </a:solidFill>
              <a:highlight>
                <a:srgbClr val="FFFFFF"/>
              </a:highlight>
              <a:latin typeface="Arial"/>
              <a:ea typeface="Arial"/>
              <a:cs typeface="Arial"/>
              <a:sym typeface="Arial"/>
            </a:endParaRPr>
          </a:p>
          <a:p>
            <a:pPr indent="0" lvl="0" marL="0" rtl="0" algn="l">
              <a:spcBef>
                <a:spcPts val="0"/>
              </a:spcBef>
              <a:spcAft>
                <a:spcPts val="0"/>
              </a:spcAft>
              <a:buNone/>
            </a:pPr>
            <a:r>
              <a:t/>
            </a:r>
            <a:endParaRPr b="1" sz="1200">
              <a:solidFill>
                <a:srgbClr val="FF0000"/>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rgbClr val="222222"/>
                </a:solidFill>
                <a:highlight>
                  <a:srgbClr val="FFFFFF"/>
                </a:highlight>
                <a:latin typeface="Arial"/>
                <a:ea typeface="Arial"/>
                <a:cs typeface="Arial"/>
                <a:sym typeface="Arial"/>
              </a:rPr>
              <a:t>What can we do as a community to support the shopping center?</a:t>
            </a:r>
            <a:endParaRPr b="1"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chemeClr val="accent5"/>
                </a:solidFill>
                <a:highlight>
                  <a:srgbClr val="FFFFFF"/>
                </a:highlight>
                <a:latin typeface="Arial"/>
                <a:ea typeface="Arial"/>
                <a:cs typeface="Arial"/>
                <a:sym typeface="Arial"/>
              </a:rPr>
              <a:t>Keep shopping at the center and supporting the existing tenants</a:t>
            </a:r>
            <a:endParaRPr b="1" sz="1200">
              <a:solidFill>
                <a:schemeClr val="accent5"/>
              </a:solidFill>
              <a:highlight>
                <a:srgbClr val="FFFFFF"/>
              </a:highlight>
              <a:latin typeface="Arial"/>
              <a:ea typeface="Arial"/>
              <a:cs typeface="Arial"/>
              <a:sym typeface="Arial"/>
            </a:endParaRPr>
          </a:p>
          <a:p>
            <a:pPr indent="0" lvl="0" marL="0" rtl="0" algn="l">
              <a:spcBef>
                <a:spcPts val="0"/>
              </a:spcBef>
              <a:spcAft>
                <a:spcPts val="0"/>
              </a:spcAft>
              <a:buNone/>
            </a:pPr>
            <a:r>
              <a:t/>
            </a:r>
            <a:endParaRPr b="1" sz="1200">
              <a:solidFill>
                <a:srgbClr val="FF0000"/>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rgbClr val="222222"/>
                </a:solidFill>
                <a:highlight>
                  <a:srgbClr val="FFFFFF"/>
                </a:highlight>
                <a:latin typeface="Arial"/>
                <a:ea typeface="Arial"/>
                <a:cs typeface="Arial"/>
                <a:sym typeface="Arial"/>
              </a:rPr>
              <a:t>Any other information you’d like to share?</a:t>
            </a:r>
            <a:endParaRPr b="1"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rPr b="1" lang="en" sz="1200">
                <a:solidFill>
                  <a:schemeClr val="accent5"/>
                </a:solidFill>
                <a:highlight>
                  <a:srgbClr val="FFFFFF"/>
                </a:highlight>
                <a:latin typeface="Arial"/>
                <a:ea typeface="Arial"/>
                <a:cs typeface="Arial"/>
                <a:sym typeface="Arial"/>
              </a:rPr>
              <a:t>In general, you can refer to our flyer to see if there are any changes to the site plan for new leases signed.   Commercial real estate leases are a long and tough process as all parties want to ensure long term success for all sides.   We work very hard to vet out and prospect future tenants on a regular basis.</a:t>
            </a:r>
            <a:endParaRPr b="1" sz="1200">
              <a:solidFill>
                <a:schemeClr val="accent5"/>
              </a:solidFill>
              <a:highlight>
                <a:srgbClr val="FFFFFF"/>
              </a:highlight>
              <a:latin typeface="Arial"/>
              <a:ea typeface="Arial"/>
              <a:cs typeface="Arial"/>
              <a:sym typeface="Arial"/>
            </a:endParaRPr>
          </a:p>
          <a:p>
            <a:pPr indent="0" lvl="0" marL="0" rtl="0" algn="l">
              <a:spcBef>
                <a:spcPts val="0"/>
              </a:spcBef>
              <a:spcAft>
                <a:spcPts val="0"/>
              </a:spcAft>
              <a:buNone/>
            </a:pPr>
            <a:r>
              <a:t/>
            </a:r>
            <a:endParaRPr b="1" sz="1200">
              <a:solidFill>
                <a:srgbClr val="FF0000"/>
              </a:solidFill>
              <a:highlight>
                <a:srgbClr val="FFFFFF"/>
              </a:highlight>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Hollywood Shopping Center Q&amp;A</a:t>
            </a:r>
            <a:endParaRPr/>
          </a:p>
        </p:txBody>
      </p:sp>
      <p:sp>
        <p:nvSpPr>
          <p:cNvPr id="224" name="Google Shape;224;p3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222222"/>
              </a:buClr>
              <a:buSzPts val="1200"/>
              <a:buFont typeface="Arial"/>
              <a:buChar char="●"/>
            </a:pPr>
            <a:r>
              <a:rPr b="1" lang="en" sz="1200">
                <a:solidFill>
                  <a:srgbClr val="222222"/>
                </a:solidFill>
                <a:highlight>
                  <a:srgbClr val="FFFFFF"/>
                </a:highlight>
                <a:latin typeface="Arial"/>
                <a:ea typeface="Arial"/>
                <a:cs typeface="Arial"/>
                <a:sym typeface="Arial"/>
              </a:rPr>
              <a:t>Open for discussion</a:t>
            </a:r>
            <a:endParaRPr b="1"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t/>
            </a:r>
            <a:endParaRPr b="1" sz="1200">
              <a:solidFill>
                <a:srgbClr val="222222"/>
              </a:solidFill>
              <a:highlight>
                <a:srgbClr val="FFFFFF"/>
              </a:highlight>
              <a:latin typeface="Arial"/>
              <a:ea typeface="Arial"/>
              <a:cs typeface="Arial"/>
              <a:sym typeface="Arial"/>
            </a:endParaRPr>
          </a:p>
          <a:p>
            <a:pPr indent="-304800" lvl="0" marL="457200" rtl="0" algn="l">
              <a:spcBef>
                <a:spcPts val="0"/>
              </a:spcBef>
              <a:spcAft>
                <a:spcPts val="0"/>
              </a:spcAft>
              <a:buSzPts val="1200"/>
              <a:buFont typeface="Arial"/>
              <a:buChar char="●"/>
            </a:pPr>
            <a:r>
              <a:rPr b="1" lang="en" sz="1200">
                <a:solidFill>
                  <a:srgbClr val="222222"/>
                </a:solidFill>
                <a:highlight>
                  <a:srgbClr val="FFFFFF"/>
                </a:highlight>
                <a:latin typeface="Arial"/>
                <a:ea typeface="Arial"/>
                <a:cs typeface="Arial"/>
                <a:sym typeface="Arial"/>
              </a:rPr>
              <a:t>Any additional questions for KLNB regarding Hollywood Shopping Center can be sent to </a:t>
            </a:r>
            <a:r>
              <a:rPr b="1" lang="en" sz="1200" u="sng">
                <a:solidFill>
                  <a:schemeClr val="hlink"/>
                </a:solidFill>
                <a:highlight>
                  <a:srgbClr val="FFFFFF"/>
                </a:highlight>
                <a:latin typeface="Arial"/>
                <a:ea typeface="Arial"/>
                <a:cs typeface="Arial"/>
                <a:sym typeface="Arial"/>
                <a:hlinkClick r:id="rId3"/>
              </a:rPr>
              <a:t>ncpcivic@gmail.com</a:t>
            </a:r>
            <a:endParaRPr b="1" sz="1200">
              <a:solidFill>
                <a:srgbClr val="222222"/>
              </a:solidFill>
              <a:highlight>
                <a:srgbClr val="FFFFFF"/>
              </a:highlight>
              <a:latin typeface="Arial"/>
              <a:ea typeface="Arial"/>
              <a:cs typeface="Arial"/>
              <a:sym typeface="Arial"/>
            </a:endParaRPr>
          </a:p>
          <a:p>
            <a:pPr indent="0" lvl="0" marL="0" rtl="0" algn="l">
              <a:spcBef>
                <a:spcPts val="0"/>
              </a:spcBef>
              <a:spcAft>
                <a:spcPts val="0"/>
              </a:spcAft>
              <a:buNone/>
            </a:pPr>
            <a:r>
              <a:t/>
            </a:r>
            <a:endParaRPr b="1"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8" name="Shape 228"/>
        <p:cNvGrpSpPr/>
        <p:nvPr/>
      </p:nvGrpSpPr>
      <p:grpSpPr>
        <a:xfrm>
          <a:off x="0" y="0"/>
          <a:ext cx="0" cy="0"/>
          <a:chOff x="0" y="0"/>
          <a:chExt cx="0" cy="0"/>
        </a:xfrm>
      </p:grpSpPr>
      <p:sp>
        <p:nvSpPr>
          <p:cNvPr id="229" name="Google Shape;229;p39"/>
          <p:cNvSpPr txBox="1"/>
          <p:nvPr>
            <p:ph idx="1" type="body"/>
          </p:nvPr>
        </p:nvSpPr>
        <p:spPr>
          <a:xfrm>
            <a:off x="332250" y="218850"/>
            <a:ext cx="8479500" cy="4705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2400"/>
              <a:t>Motion</a:t>
            </a:r>
            <a:endParaRPr sz="2400"/>
          </a:p>
          <a:p>
            <a:pPr indent="0" lvl="0" marL="457200" rtl="0" algn="l">
              <a:spcBef>
                <a:spcPts val="1600"/>
              </a:spcBef>
              <a:spcAft>
                <a:spcPts val="0"/>
              </a:spcAft>
              <a:buClr>
                <a:schemeClr val="dk1"/>
              </a:buClr>
              <a:buSzPts val="1100"/>
              <a:buFont typeface="Arial"/>
              <a:buNone/>
            </a:pPr>
            <a:r>
              <a:t/>
            </a:r>
            <a:endParaRPr/>
          </a:p>
          <a:p>
            <a:pPr indent="0" lvl="0" marL="457200" rtl="0" algn="l">
              <a:spcBef>
                <a:spcPts val="1600"/>
              </a:spcBef>
              <a:spcAft>
                <a:spcPts val="0"/>
              </a:spcAft>
              <a:buClr>
                <a:schemeClr val="dk1"/>
              </a:buClr>
              <a:buSzPts val="1100"/>
              <a:buFont typeface="Arial"/>
              <a:buNone/>
            </a:pPr>
            <a:r>
              <a:t/>
            </a:r>
            <a:endParaRPr/>
          </a:p>
          <a:p>
            <a:pPr indent="0" lvl="0" marL="457200" rtl="0" algn="l">
              <a:spcBef>
                <a:spcPts val="1600"/>
              </a:spcBef>
              <a:spcAft>
                <a:spcPts val="0"/>
              </a:spcAft>
              <a:buClr>
                <a:schemeClr val="dk1"/>
              </a:buClr>
              <a:buSzPts val="1100"/>
              <a:buFont typeface="Arial"/>
              <a:buNone/>
            </a:pPr>
            <a:r>
              <a:rPr lang="en"/>
              <a:t>I move that </a:t>
            </a:r>
            <a:r>
              <a:rPr lang="en"/>
              <a:t>. . .</a:t>
            </a:r>
            <a:endParaRPr/>
          </a:p>
          <a:p>
            <a:pPr indent="0" lvl="0" marL="457200" rtl="0" algn="l">
              <a:spcBef>
                <a:spcPts val="1600"/>
              </a:spcBef>
              <a:spcAft>
                <a:spcPts val="0"/>
              </a:spcAft>
              <a:buClr>
                <a:schemeClr val="dk1"/>
              </a:buClr>
              <a:buSzPts val="1100"/>
              <a:buFont typeface="Arial"/>
              <a:buNone/>
            </a:pPr>
            <a:r>
              <a:t/>
            </a:r>
            <a:endParaRPr/>
          </a:p>
          <a:p>
            <a:pPr indent="0" lvl="0" marL="457200" rtl="0" algn="ctr">
              <a:spcBef>
                <a:spcPts val="1600"/>
              </a:spcBef>
              <a:spcAft>
                <a:spcPts val="0"/>
              </a:spcAft>
              <a:buNone/>
            </a:pPr>
            <a:r>
              <a:t/>
            </a:r>
            <a:endParaRPr sz="24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Unscheduled Motions and Announcements</a:t>
            </a:r>
            <a:endParaRPr/>
          </a:p>
          <a:p>
            <a:pPr indent="0" lvl="0" marL="0" rtl="0" algn="ctr">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idx="4294967295" type="title"/>
          </p:nvPr>
        </p:nvSpPr>
        <p:spPr>
          <a:xfrm>
            <a:off x="311700" y="546000"/>
            <a:ext cx="8520600" cy="10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Our Next Meeting: February 12, 2026</a:t>
            </a:r>
            <a:endParaRPr>
              <a:solidFill>
                <a:schemeClr val="lt2"/>
              </a:solidFill>
            </a:endParaRPr>
          </a:p>
        </p:txBody>
      </p:sp>
      <p:sp>
        <p:nvSpPr>
          <p:cNvPr id="240" name="Google Shape;240;p41"/>
          <p:cNvSpPr txBox="1"/>
          <p:nvPr>
            <p:ph idx="4294967295" type="body"/>
          </p:nvPr>
        </p:nvSpPr>
        <p:spPr>
          <a:xfrm>
            <a:off x="311700" y="1740096"/>
            <a:ext cx="8520600" cy="543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 and</a:t>
            </a:r>
            <a:r>
              <a:rPr lang="en"/>
              <a:t> we’re so excited to see you </a:t>
            </a:r>
            <a:r>
              <a:rPr lang="en"/>
              <a:t>then</a:t>
            </a:r>
            <a:r>
              <a:rPr lang="en"/>
              <a:t>! </a:t>
            </a:r>
            <a:endParaRPr/>
          </a:p>
        </p:txBody>
      </p:sp>
      <p:pic>
        <p:nvPicPr>
          <p:cNvPr descr="Hands forming the shape of a heart around he sun at sunset" id="241" name="Google Shape;241;p41"/>
          <p:cNvPicPr preferRelativeResize="0"/>
          <p:nvPr/>
        </p:nvPicPr>
        <p:blipFill rotWithShape="1">
          <a:blip r:embed="rId3">
            <a:alphaModFix/>
          </a:blip>
          <a:srcRect b="0" l="8008" r="18043" t="16576"/>
          <a:stretch/>
        </p:blipFill>
        <p:spPr>
          <a:xfrm>
            <a:off x="3184201" y="2697675"/>
            <a:ext cx="2775600" cy="20880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148000"/>
            <a:ext cx="8520600" cy="153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Motion to Approve </a:t>
            </a:r>
            <a:endParaRPr/>
          </a:p>
          <a:p>
            <a:pPr indent="0" lvl="0" marL="0" rtl="0" algn="ctr">
              <a:spcBef>
                <a:spcPts val="0"/>
              </a:spcBef>
              <a:spcAft>
                <a:spcPts val="0"/>
              </a:spcAft>
              <a:buNone/>
            </a:pPr>
            <a:r>
              <a:rPr lang="en"/>
              <a:t>Minutes</a:t>
            </a:r>
            <a:endParaRPr/>
          </a:p>
        </p:txBody>
      </p:sp>
      <p:sp>
        <p:nvSpPr>
          <p:cNvPr id="87" name="Google Shape;87;p17"/>
          <p:cNvSpPr txBox="1"/>
          <p:nvPr/>
        </p:nvSpPr>
        <p:spPr>
          <a:xfrm>
            <a:off x="503825" y="1681900"/>
            <a:ext cx="8038500" cy="19086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I</a:t>
            </a:r>
            <a:r>
              <a:rPr lang="en" sz="1600">
                <a:solidFill>
                  <a:schemeClr val="dk1"/>
                </a:solidFill>
                <a:latin typeface="Open Sans"/>
                <a:ea typeface="Open Sans"/>
                <a:cs typeface="Open Sans"/>
                <a:sym typeface="Open Sans"/>
              </a:rPr>
              <a:t> move to approve the December minutes as posted on the NCPCA website and provided to members before this meeting.</a:t>
            </a:r>
            <a:endParaRPr sz="1600">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Clr>
                <a:schemeClr val="dk1"/>
              </a:buClr>
              <a:buSzPts val="1100"/>
              <a:buFont typeface="Arial"/>
              <a:buNone/>
            </a:pPr>
            <a:r>
              <a:t/>
            </a:r>
            <a:endParaRPr sz="16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12107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President Report</a:t>
            </a:r>
            <a:endParaRPr/>
          </a:p>
        </p:txBody>
      </p:sp>
      <p:pic>
        <p:nvPicPr>
          <p:cNvPr id="93" name="Google Shape;93;p18"/>
          <p:cNvPicPr preferRelativeResize="0"/>
          <p:nvPr/>
        </p:nvPicPr>
        <p:blipFill>
          <a:blip r:embed="rId3">
            <a:alphaModFix/>
          </a:blip>
          <a:stretch>
            <a:fillRect/>
          </a:stretch>
        </p:blipFill>
        <p:spPr>
          <a:xfrm>
            <a:off x="5111400" y="555450"/>
            <a:ext cx="4032600" cy="4032600"/>
          </a:xfrm>
          <a:prstGeom prst="rect">
            <a:avLst/>
          </a:prstGeom>
          <a:noFill/>
          <a:ln>
            <a:noFill/>
          </a:ln>
        </p:spPr>
      </p:pic>
      <p:sp>
        <p:nvSpPr>
          <p:cNvPr id="94" name="Google Shape;94;p18"/>
          <p:cNvSpPr txBox="1"/>
          <p:nvPr>
            <p:ph idx="1" type="body"/>
          </p:nvPr>
        </p:nvSpPr>
        <p:spPr>
          <a:xfrm>
            <a:off x="311700" y="952375"/>
            <a:ext cx="56862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SzPts val="1600"/>
              <a:buChar char="●"/>
            </a:pPr>
            <a:r>
              <a:rPr lang="en" sz="1600"/>
              <a:t>NCPCA Coffee Socials - Sunday before the </a:t>
            </a:r>
            <a:r>
              <a:rPr lang="en" sz="1600"/>
              <a:t>monthly meeting at Proteus Brews. Next meeting: February 8th.</a:t>
            </a:r>
            <a:endParaRPr sz="1600"/>
          </a:p>
          <a:p>
            <a:pPr indent="-330200" lvl="0" marL="457200" rtl="0" algn="l">
              <a:lnSpc>
                <a:spcPct val="100000"/>
              </a:lnSpc>
              <a:spcBef>
                <a:spcPts val="1600"/>
              </a:spcBef>
              <a:spcAft>
                <a:spcPts val="0"/>
              </a:spcAft>
              <a:buSzPts val="1600"/>
              <a:buChar char="●"/>
            </a:pPr>
            <a:r>
              <a:rPr lang="en" sz="1600"/>
              <a:t>Treasurer, Development, and Events </a:t>
            </a:r>
            <a:r>
              <a:rPr lang="en" sz="1600"/>
              <a:t>committee</a:t>
            </a:r>
            <a:r>
              <a:rPr lang="en" sz="1600"/>
              <a:t> vacancies.</a:t>
            </a:r>
            <a:endParaRPr sz="1600"/>
          </a:p>
          <a:p>
            <a:pPr indent="-330200" lvl="0" marL="457200" rtl="0" algn="l">
              <a:lnSpc>
                <a:spcPct val="100000"/>
              </a:lnSpc>
              <a:spcBef>
                <a:spcPts val="1600"/>
              </a:spcBef>
              <a:spcAft>
                <a:spcPts val="0"/>
              </a:spcAft>
              <a:buSzPts val="1600"/>
              <a:buChar char="●"/>
            </a:pPr>
            <a:r>
              <a:rPr lang="en" sz="1600"/>
              <a:t>Please send any interest for open positions or general </a:t>
            </a:r>
            <a:r>
              <a:rPr lang="en" sz="1600"/>
              <a:t>inquiries</a:t>
            </a:r>
            <a:r>
              <a:rPr lang="en" sz="1600"/>
              <a:t> to </a:t>
            </a:r>
            <a:r>
              <a:rPr lang="en" sz="1600" u="sng">
                <a:solidFill>
                  <a:schemeClr val="hlink"/>
                </a:solidFill>
                <a:hlinkClick r:id="rId4"/>
              </a:rPr>
              <a:t>NCPCivic@gmail.com</a:t>
            </a:r>
            <a:endParaRPr sz="1600"/>
          </a:p>
          <a:p>
            <a:pPr indent="-330200" lvl="0" marL="457200" rtl="0" algn="l">
              <a:lnSpc>
                <a:spcPct val="100000"/>
              </a:lnSpc>
              <a:spcBef>
                <a:spcPts val="1600"/>
              </a:spcBef>
              <a:spcAft>
                <a:spcPts val="0"/>
              </a:spcAft>
              <a:buSzPts val="1600"/>
              <a:buChar char="●"/>
            </a:pPr>
            <a:r>
              <a:rPr lang="en" sz="1600"/>
              <a:t>Shopper’s and College Park Market Place Talking Points &amp; Follow-up</a:t>
            </a:r>
            <a:endParaRPr sz="1600"/>
          </a:p>
          <a:p>
            <a:pPr indent="0" lvl="0" marL="0" rtl="0" algn="l">
              <a:lnSpc>
                <a:spcPct val="100000"/>
              </a:lnSpc>
              <a:spcBef>
                <a:spcPts val="1600"/>
              </a:spcBef>
              <a:spcAft>
                <a:spcPts val="0"/>
              </a:spcAft>
              <a:buNone/>
            </a:pPr>
            <a:r>
              <a:rPr lang="en" sz="1600" u="sng">
                <a:solidFill>
                  <a:schemeClr val="hlink"/>
                </a:solidFill>
                <a:hlinkClick r:id="rId5"/>
              </a:rPr>
              <a:t>Affordable Grocery Advocacy Questions</a:t>
            </a:r>
            <a:endParaRPr sz="1600"/>
          </a:p>
          <a:p>
            <a:pPr indent="0" lvl="0" marL="0" rtl="0" algn="l">
              <a:lnSpc>
                <a:spcPct val="100000"/>
              </a:lnSpc>
              <a:spcBef>
                <a:spcPts val="1600"/>
              </a:spcBef>
              <a:spcAft>
                <a:spcPts val="0"/>
              </a:spcAft>
              <a:buNone/>
            </a:pPr>
            <a:r>
              <a:rPr lang="en" sz="1600" u="sng">
                <a:solidFill>
                  <a:schemeClr val="hlink"/>
                </a:solidFill>
                <a:hlinkClick r:id="rId6"/>
              </a:rPr>
              <a:t>College Park Affordable Grocery Talking Points</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400"/>
          </a:p>
          <a:p>
            <a:pPr indent="0" lvl="0" marL="0" rtl="0" algn="l">
              <a:lnSpc>
                <a:spcPct val="100000"/>
              </a:lnSpc>
              <a:spcBef>
                <a:spcPts val="1600"/>
              </a:spcBef>
              <a:spcAft>
                <a:spcPts val="0"/>
              </a:spcAft>
              <a:buNone/>
            </a:pPr>
            <a:r>
              <a:t/>
            </a:r>
            <a:endParaRPr sz="1600"/>
          </a:p>
          <a:p>
            <a:pPr indent="0" lvl="0" marL="457200" rtl="0" algn="l">
              <a:lnSpc>
                <a:spcPct val="100000"/>
              </a:lnSpc>
              <a:spcBef>
                <a:spcPts val="1600"/>
              </a:spcBef>
              <a:spcAft>
                <a:spcPts val="0"/>
              </a:spcAft>
              <a:buNone/>
            </a:pPr>
            <a:r>
              <a:t/>
            </a:r>
            <a:endParaRPr sz="1600"/>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idx="1" type="body"/>
          </p:nvPr>
        </p:nvSpPr>
        <p:spPr>
          <a:xfrm>
            <a:off x="311700" y="1189000"/>
            <a:ext cx="4542600" cy="335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a:solidFill>
                  <a:srgbClr val="202124"/>
                </a:solidFill>
                <a:highlight>
                  <a:schemeClr val="lt1"/>
                </a:highlight>
                <a:latin typeface="Roboto"/>
                <a:ea typeface="Roboto"/>
                <a:cs typeface="Roboto"/>
                <a:sym typeface="Roboto"/>
              </a:rPr>
              <a:t>Education Advisory Committee</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160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Purpose is to support, strengthen, and </a:t>
            </a:r>
            <a:r>
              <a:rPr lang="en" sz="1600">
                <a:solidFill>
                  <a:srgbClr val="202124"/>
                </a:solidFill>
                <a:highlight>
                  <a:schemeClr val="lt1"/>
                </a:highlight>
                <a:latin typeface="Roboto"/>
                <a:ea typeface="Roboto"/>
                <a:cs typeface="Roboto"/>
                <a:sym typeface="Roboto"/>
              </a:rPr>
              <a:t>promote</a:t>
            </a:r>
            <a:r>
              <a:rPr lang="en" sz="1600">
                <a:solidFill>
                  <a:srgbClr val="202124"/>
                </a:solidFill>
                <a:highlight>
                  <a:schemeClr val="lt1"/>
                </a:highlight>
                <a:latin typeface="Roboto"/>
                <a:ea typeface="Roboto"/>
                <a:cs typeface="Roboto"/>
                <a:sym typeface="Roboto"/>
              </a:rPr>
              <a:t> the </a:t>
            </a:r>
            <a:r>
              <a:rPr lang="en" sz="1600">
                <a:solidFill>
                  <a:srgbClr val="202124"/>
                </a:solidFill>
                <a:highlight>
                  <a:schemeClr val="lt1"/>
                </a:highlight>
                <a:latin typeface="Roboto"/>
                <a:ea typeface="Roboto"/>
                <a:cs typeface="Roboto"/>
                <a:sym typeface="Roboto"/>
              </a:rPr>
              <a:t>schools</a:t>
            </a:r>
            <a:r>
              <a:rPr lang="en" sz="1600">
                <a:solidFill>
                  <a:srgbClr val="202124"/>
                </a:solidFill>
                <a:highlight>
                  <a:schemeClr val="lt1"/>
                </a:highlight>
                <a:latin typeface="Roboto"/>
                <a:ea typeface="Roboto"/>
                <a:cs typeface="Roboto"/>
                <a:sym typeface="Roboto"/>
              </a:rPr>
              <a:t> that College Park students attend.</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Goals are broadly tied to informing community of education issues and facilitating UMD involvement. </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At least 9 members; residency not required; 3 year term.</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Meeting every Third Monday, 7:30PM, City Hall</a:t>
            </a:r>
            <a:endParaRPr sz="1600">
              <a:solidFill>
                <a:srgbClr val="202124"/>
              </a:solidFill>
              <a:highlight>
                <a:schemeClr val="lt1"/>
              </a:highlight>
              <a:latin typeface="Roboto"/>
              <a:ea typeface="Roboto"/>
              <a:cs typeface="Roboto"/>
              <a:sym typeface="Roboto"/>
            </a:endParaRPr>
          </a:p>
          <a:p>
            <a:pPr indent="-330200" lvl="0" marL="457200" rtl="0" algn="l">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Staff Liaison: Kiaisha Barber</a:t>
            </a:r>
            <a:endParaRPr sz="16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rPr lang="en" sz="1600">
                <a:solidFill>
                  <a:srgbClr val="202124"/>
                </a:solidFill>
                <a:highlight>
                  <a:schemeClr val="lt1"/>
                </a:highlight>
                <a:latin typeface="Roboto"/>
                <a:ea typeface="Roboto"/>
                <a:cs typeface="Roboto"/>
                <a:sym typeface="Roboto"/>
              </a:rPr>
              <a:t>Email:</a:t>
            </a:r>
            <a:r>
              <a:rPr lang="en" sz="1600" u="sng">
                <a:solidFill>
                  <a:schemeClr val="hlink"/>
                </a:solidFill>
                <a:highlight>
                  <a:schemeClr val="lt1"/>
                </a:highlight>
                <a:latin typeface="Roboto"/>
                <a:ea typeface="Roboto"/>
                <a:cs typeface="Roboto"/>
                <a:sym typeface="Roboto"/>
                <a:hlinkClick r:id="rId3"/>
              </a:rPr>
              <a:t> k</a:t>
            </a:r>
            <a:r>
              <a:rPr lang="en" sz="1600" u="sng">
                <a:solidFill>
                  <a:schemeClr val="hlink"/>
                </a:solidFill>
                <a:highlight>
                  <a:schemeClr val="lt1"/>
                </a:highlight>
                <a:latin typeface="Roboto"/>
                <a:ea typeface="Roboto"/>
                <a:cs typeface="Roboto"/>
                <a:sym typeface="Roboto"/>
                <a:hlinkClick r:id="rId4"/>
              </a:rPr>
              <a:t>barber@collegeparkmd.gov</a:t>
            </a:r>
            <a:endParaRPr sz="16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t/>
            </a:r>
            <a:endParaRPr b="1"/>
          </a:p>
          <a:p>
            <a:pPr indent="0" lvl="0" marL="0" rtl="0" algn="l">
              <a:spcBef>
                <a:spcPts val="1600"/>
              </a:spcBef>
              <a:spcAft>
                <a:spcPts val="1600"/>
              </a:spcAft>
              <a:buNone/>
            </a:pPr>
            <a:r>
              <a:t/>
            </a:r>
            <a:endParaRPr b="1"/>
          </a:p>
        </p:txBody>
      </p:sp>
      <p:sp>
        <p:nvSpPr>
          <p:cNvPr id="100" name="Google Shape;100;p19"/>
          <p:cNvSpPr txBox="1"/>
          <p:nvPr>
            <p:ph type="title"/>
          </p:nvPr>
        </p:nvSpPr>
        <p:spPr>
          <a:xfrm>
            <a:off x="311700" y="245325"/>
            <a:ext cx="8520600" cy="109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President Report</a:t>
            </a:r>
            <a:endParaRPr/>
          </a:p>
          <a:p>
            <a:pPr indent="0" lvl="0" marL="0" rtl="0" algn="l">
              <a:spcBef>
                <a:spcPts val="0"/>
              </a:spcBef>
              <a:spcAft>
                <a:spcPts val="0"/>
              </a:spcAft>
              <a:buNone/>
            </a:pPr>
            <a:r>
              <a:rPr b="1" lang="en" sz="2400" u="sng">
                <a:solidFill>
                  <a:srgbClr val="274E13"/>
                </a:solidFill>
              </a:rPr>
              <a:t>C</a:t>
            </a:r>
            <a:r>
              <a:rPr b="1" lang="en" sz="2400" u="sng">
                <a:solidFill>
                  <a:srgbClr val="274E13"/>
                </a:solidFill>
              </a:rPr>
              <a:t>ollege Park Community Corner</a:t>
            </a:r>
            <a:r>
              <a:rPr lang="en">
                <a:solidFill>
                  <a:srgbClr val="274E13"/>
                </a:solidFill>
              </a:rPr>
              <a:t> </a:t>
            </a:r>
            <a:endParaRPr>
              <a:solidFill>
                <a:srgbClr val="274E13"/>
              </a:solidFill>
            </a:endParaRPr>
          </a:p>
        </p:txBody>
      </p:sp>
      <p:pic>
        <p:nvPicPr>
          <p:cNvPr id="101" name="Google Shape;101;p19"/>
          <p:cNvPicPr preferRelativeResize="0"/>
          <p:nvPr/>
        </p:nvPicPr>
        <p:blipFill>
          <a:blip r:embed="rId5">
            <a:alphaModFix/>
          </a:blip>
          <a:stretch>
            <a:fillRect/>
          </a:stretch>
        </p:blipFill>
        <p:spPr>
          <a:xfrm>
            <a:off x="5748116" y="878401"/>
            <a:ext cx="2804501" cy="2804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idx="1" type="body"/>
          </p:nvPr>
        </p:nvSpPr>
        <p:spPr>
          <a:xfrm>
            <a:off x="352775" y="1335525"/>
            <a:ext cx="45426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sz="1600"/>
              <a:t>Continue checking your email for NCPCA updates.</a:t>
            </a:r>
            <a:endParaRPr sz="1600"/>
          </a:p>
          <a:p>
            <a:pPr indent="-330200" lvl="0" marL="457200" rtl="0" algn="l">
              <a:lnSpc>
                <a:spcPct val="100000"/>
              </a:lnSpc>
              <a:spcBef>
                <a:spcPts val="0"/>
              </a:spcBef>
              <a:spcAft>
                <a:spcPts val="0"/>
              </a:spcAft>
              <a:buSzPts val="1600"/>
              <a:buChar char="●"/>
            </a:pPr>
            <a:r>
              <a:rPr lang="en" sz="1600"/>
              <a:t>Email us any questions, concerns, or needs! Help us make this meeting the most meaningful it can be.</a:t>
            </a:r>
            <a:endParaRPr sz="1600"/>
          </a:p>
          <a:p>
            <a:pPr indent="-330200" lvl="0" marL="457200" rtl="0" algn="l">
              <a:lnSpc>
                <a:spcPct val="100000"/>
              </a:lnSpc>
              <a:spcBef>
                <a:spcPts val="0"/>
              </a:spcBef>
              <a:spcAft>
                <a:spcPts val="0"/>
              </a:spcAft>
              <a:buSzPts val="1600"/>
              <a:buChar char="●"/>
            </a:pPr>
            <a:r>
              <a:rPr lang="en" sz="1600">
                <a:solidFill>
                  <a:srgbClr val="202124"/>
                </a:solidFill>
                <a:highlight>
                  <a:srgbClr val="FFFFFF"/>
                </a:highlight>
                <a:latin typeface="Roboto"/>
                <a:ea typeface="Roboto"/>
                <a:cs typeface="Roboto"/>
                <a:sym typeface="Roboto"/>
              </a:rPr>
              <a:t>NCPCA Association (</a:t>
            </a:r>
            <a:r>
              <a:rPr lang="en" sz="1600" u="sng">
                <a:solidFill>
                  <a:schemeClr val="hlink"/>
                </a:solidFill>
                <a:highlight>
                  <a:srgbClr val="FFFFFF"/>
                </a:highlight>
                <a:latin typeface="Roboto"/>
                <a:ea typeface="Roboto"/>
                <a:cs typeface="Roboto"/>
                <a:sym typeface="Roboto"/>
                <a:hlinkClick r:id="rId3"/>
              </a:rPr>
              <a:t>ncpcivic@gmail.com</a:t>
            </a:r>
            <a:r>
              <a:rPr lang="en" sz="1600">
                <a:solidFill>
                  <a:srgbClr val="202124"/>
                </a:solidFill>
                <a:highlight>
                  <a:srgbClr val="FFFFFF"/>
                </a:highlight>
                <a:latin typeface="Roboto"/>
                <a:ea typeface="Roboto"/>
                <a:cs typeface="Roboto"/>
                <a:sym typeface="Roboto"/>
              </a:rPr>
              <a:t>)</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t/>
            </a:r>
            <a:endParaRPr b="1"/>
          </a:p>
        </p:txBody>
      </p:sp>
      <p:sp>
        <p:nvSpPr>
          <p:cNvPr id="107" name="Google Shape;107;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Vice </a:t>
            </a:r>
            <a:r>
              <a:rPr lang="en"/>
              <a:t>President Report</a:t>
            </a:r>
            <a:endParaRPr/>
          </a:p>
        </p:txBody>
      </p:sp>
      <p:pic>
        <p:nvPicPr>
          <p:cNvPr id="108" name="Google Shape;108;p20"/>
          <p:cNvPicPr preferRelativeResize="0"/>
          <p:nvPr/>
        </p:nvPicPr>
        <p:blipFill>
          <a:blip r:embed="rId4">
            <a:alphaModFix/>
          </a:blip>
          <a:stretch>
            <a:fillRect/>
          </a:stretch>
        </p:blipFill>
        <p:spPr>
          <a:xfrm>
            <a:off x="4710850" y="555450"/>
            <a:ext cx="4032600" cy="403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Treasurer Report</a:t>
            </a:r>
            <a:endParaRPr/>
          </a:p>
        </p:txBody>
      </p:sp>
      <p:graphicFrame>
        <p:nvGraphicFramePr>
          <p:cNvPr id="114" name="Google Shape;114;p21"/>
          <p:cNvGraphicFramePr/>
          <p:nvPr/>
        </p:nvGraphicFramePr>
        <p:xfrm>
          <a:off x="200650" y="2705185"/>
          <a:ext cx="3000000" cy="3000000"/>
        </p:xfrm>
        <a:graphic>
          <a:graphicData uri="http://schemas.openxmlformats.org/drawingml/2006/table">
            <a:tbl>
              <a:tblPr>
                <a:noFill/>
                <a:tableStyleId>{A6D994EE-1F58-47D2-9CE6-A5DF40EED7B8}</a:tableStyleId>
              </a:tblPr>
              <a:tblGrid>
                <a:gridCol w="3078650"/>
                <a:gridCol w="996225"/>
              </a:tblGrid>
              <a:tr h="100000">
                <a:tc gridSpan="2">
                  <a:txBody>
                    <a:bodyPr/>
                    <a:lstStyle/>
                    <a:p>
                      <a:pPr indent="0" lvl="0" marL="0" rtl="0" algn="ctr">
                        <a:spcBef>
                          <a:spcPts val="0"/>
                        </a:spcBef>
                        <a:spcAft>
                          <a:spcPts val="0"/>
                        </a:spcAft>
                        <a:buNone/>
                      </a:pPr>
                      <a:r>
                        <a:rPr lang="en"/>
                        <a:t>SECU Savings Account*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96200">
                <a:tc>
                  <a:txBody>
                    <a:bodyPr/>
                    <a:lstStyle/>
                    <a:p>
                      <a:pPr indent="0" lvl="0" marL="0" rtl="0" algn="l">
                        <a:spcBef>
                          <a:spcPts val="0"/>
                        </a:spcBef>
                        <a:spcAft>
                          <a:spcPts val="0"/>
                        </a:spcAft>
                        <a:buNone/>
                      </a:pPr>
                      <a:r>
                        <a:rPr lang="en"/>
                        <a:t>Available Balance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$336.53</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t>Interest Paid YTD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$1.09</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gridSpan="2">
                  <a:txBody>
                    <a:bodyPr/>
                    <a:lstStyle/>
                    <a:p>
                      <a:pPr indent="0" lvl="0" marL="0" rtl="0" algn="ctr">
                        <a:spcBef>
                          <a:spcPts val="0"/>
                        </a:spcBef>
                        <a:spcAft>
                          <a:spcPts val="0"/>
                        </a:spcAft>
                        <a:buNone/>
                      </a:pPr>
                      <a:r>
                        <a:rPr lang="en"/>
                        <a:t>Recent Transactions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l">
                        <a:spcBef>
                          <a:spcPts val="0"/>
                        </a:spcBef>
                        <a:spcAft>
                          <a:spcPts val="0"/>
                        </a:spcAft>
                        <a:buNone/>
                      </a:pPr>
                      <a:r>
                        <a:rPr lang="en"/>
                        <a:t>Interest Credits 11/30</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$0.10</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115" name="Google Shape;115;p21"/>
          <p:cNvGraphicFramePr/>
          <p:nvPr/>
        </p:nvGraphicFramePr>
        <p:xfrm>
          <a:off x="200650" y="1225228"/>
          <a:ext cx="3000000" cy="3000000"/>
        </p:xfrm>
        <a:graphic>
          <a:graphicData uri="http://schemas.openxmlformats.org/drawingml/2006/table">
            <a:tbl>
              <a:tblPr>
                <a:noFill/>
                <a:tableStyleId>{A6D994EE-1F58-47D2-9CE6-A5DF40EED7B8}</a:tableStyleId>
              </a:tblPr>
              <a:tblGrid>
                <a:gridCol w="2690750"/>
                <a:gridCol w="1384125"/>
              </a:tblGrid>
              <a:tr h="396200">
                <a:tc gridSpan="2">
                  <a:txBody>
                    <a:bodyPr/>
                    <a:lstStyle/>
                    <a:p>
                      <a:pPr indent="0" lvl="0" marL="0" rtl="0" algn="ctr">
                        <a:spcBef>
                          <a:spcPts val="0"/>
                        </a:spcBef>
                        <a:spcAft>
                          <a:spcPts val="0"/>
                        </a:spcAft>
                        <a:buNone/>
                      </a:pPr>
                      <a:r>
                        <a:rPr lang="en"/>
                        <a:t>SECU Checking Account*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96200">
                <a:tc>
                  <a:txBody>
                    <a:bodyPr/>
                    <a:lstStyle/>
                    <a:p>
                      <a:pPr indent="0" lvl="0" marL="0" rtl="0" algn="l">
                        <a:spcBef>
                          <a:spcPts val="0"/>
                        </a:spcBef>
                        <a:spcAft>
                          <a:spcPts val="0"/>
                        </a:spcAft>
                        <a:buNone/>
                      </a:pPr>
                      <a:r>
                        <a:rPr lang="en"/>
                        <a:t>Available Balance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$1,182.76</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25">
                <a:tc gridSpan="2">
                  <a:txBody>
                    <a:bodyPr/>
                    <a:lstStyle/>
                    <a:p>
                      <a:pPr indent="0" lvl="0" marL="0" rtl="0" algn="l">
                        <a:spcBef>
                          <a:spcPts val="0"/>
                        </a:spcBef>
                        <a:spcAft>
                          <a:spcPts val="0"/>
                        </a:spcAft>
                        <a:buNone/>
                      </a:pPr>
                      <a:r>
                        <a:rPr lang="en"/>
                        <a:t>Recent transactions: mailchimp</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116" name="Google Shape;116;p21"/>
          <p:cNvSpPr txBox="1"/>
          <p:nvPr/>
        </p:nvSpPr>
        <p:spPr>
          <a:xfrm>
            <a:off x="200650" y="4670713"/>
            <a:ext cx="324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*As of 7:00PM EST 12/11/2025</a:t>
            </a:r>
            <a:endParaRPr sz="1000">
              <a:latin typeface="Open Sans"/>
              <a:ea typeface="Open Sans"/>
              <a:cs typeface="Open Sans"/>
              <a:sym typeface="Open Sans"/>
            </a:endParaRPr>
          </a:p>
        </p:txBody>
      </p:sp>
      <p:sp>
        <p:nvSpPr>
          <p:cNvPr id="117" name="Google Shape;117;p21"/>
          <p:cNvSpPr txBox="1"/>
          <p:nvPr>
            <p:ph idx="1" type="body"/>
          </p:nvPr>
        </p:nvSpPr>
        <p:spPr>
          <a:xfrm>
            <a:off x="4401800" y="154200"/>
            <a:ext cx="4742100" cy="4835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t>Activities</a:t>
            </a:r>
            <a:endParaRPr sz="1600"/>
          </a:p>
          <a:p>
            <a:pPr indent="-330200" lvl="0" marL="457200" rtl="0" algn="l">
              <a:lnSpc>
                <a:spcPct val="115000"/>
              </a:lnSpc>
              <a:spcBef>
                <a:spcPts val="0"/>
              </a:spcBef>
              <a:spcAft>
                <a:spcPts val="0"/>
              </a:spcAft>
              <a:buSzPts val="1600"/>
              <a:buChar char="●"/>
            </a:pPr>
            <a:r>
              <a:rPr lang="en" sz="1600"/>
              <a:t>MailChimp monthly upgrade: $13</a:t>
            </a:r>
            <a:endParaRPr sz="1600"/>
          </a:p>
          <a:p>
            <a:pPr indent="-330200" lvl="0" marL="457200" rtl="0" algn="l">
              <a:lnSpc>
                <a:spcPct val="115000"/>
              </a:lnSpc>
              <a:spcBef>
                <a:spcPts val="0"/>
              </a:spcBef>
              <a:spcAft>
                <a:spcPts val="0"/>
              </a:spcAft>
              <a:buSzPts val="1600"/>
              <a:buChar char="●"/>
            </a:pPr>
            <a:r>
              <a:rPr lang="en" sz="1600"/>
              <a:t>New Treasurer - Seeking a replacement to start training in the new year</a:t>
            </a:r>
            <a:endParaRPr sz="1600"/>
          </a:p>
          <a:p>
            <a:pPr indent="0" lvl="0" marL="0" rtl="0" algn="l">
              <a:lnSpc>
                <a:spcPct val="115000"/>
              </a:lnSpc>
              <a:spcBef>
                <a:spcPts val="0"/>
              </a:spcBef>
              <a:spcAft>
                <a:spcPts val="0"/>
              </a:spcAft>
              <a:buNone/>
            </a:pPr>
            <a:r>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Secretary</a:t>
            </a:r>
            <a:r>
              <a:rPr lang="en"/>
              <a:t> Report</a:t>
            </a:r>
            <a:endParaRPr/>
          </a:p>
        </p:txBody>
      </p:sp>
      <p:sp>
        <p:nvSpPr>
          <p:cNvPr id="123" name="Google Shape;123;p22"/>
          <p:cNvSpPr txBox="1"/>
          <p:nvPr>
            <p:ph idx="1" type="body"/>
          </p:nvPr>
        </p:nvSpPr>
        <p:spPr>
          <a:xfrm>
            <a:off x="352775" y="1147225"/>
            <a:ext cx="4935900" cy="3542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Please be sure to state your name when addressing the membership, putting forward a motion, or seconding a motion to facilitate note-taking. </a:t>
            </a:r>
            <a:endParaRPr/>
          </a:p>
          <a:p>
            <a:pPr indent="-342900" lvl="0" marL="457200" rtl="0" algn="l">
              <a:lnSpc>
                <a:spcPct val="100000"/>
              </a:lnSpc>
              <a:spcBef>
                <a:spcPts val="1600"/>
              </a:spcBef>
              <a:spcAft>
                <a:spcPts val="0"/>
              </a:spcAft>
              <a:buSzPts val="1800"/>
              <a:buChar char="●"/>
            </a:pPr>
            <a:r>
              <a:rPr lang="en"/>
              <a:t>For those on Zoom: Please enter your full name into the chat to facilitate recording attendance.</a:t>
            </a:r>
            <a:endParaRPr/>
          </a:p>
          <a:p>
            <a:pPr indent="0" lvl="0" marL="457200" rtl="0" algn="l">
              <a:lnSpc>
                <a:spcPct val="100000"/>
              </a:lnSpc>
              <a:spcBef>
                <a:spcPts val="1600"/>
              </a:spcBef>
              <a:spcAft>
                <a:spcPts val="0"/>
              </a:spcAft>
              <a:buNone/>
            </a:pPr>
            <a:r>
              <a:t/>
            </a:r>
            <a:endParaRPr/>
          </a:p>
          <a:p>
            <a:pPr indent="0" lvl="0" marL="0" rtl="0" algn="l">
              <a:spcBef>
                <a:spcPts val="1600"/>
              </a:spcBef>
              <a:spcAft>
                <a:spcPts val="1600"/>
              </a:spcAft>
              <a:buNone/>
            </a:pPr>
            <a:r>
              <a:t/>
            </a:r>
            <a:endParaRPr/>
          </a:p>
        </p:txBody>
      </p:sp>
      <p:pic>
        <p:nvPicPr>
          <p:cNvPr id="124" name="Google Shape;124;p22"/>
          <p:cNvPicPr preferRelativeResize="0"/>
          <p:nvPr/>
        </p:nvPicPr>
        <p:blipFill>
          <a:blip r:embed="rId3">
            <a:alphaModFix/>
          </a:blip>
          <a:stretch>
            <a:fillRect/>
          </a:stretch>
        </p:blipFill>
        <p:spPr>
          <a:xfrm>
            <a:off x="4799700" y="555450"/>
            <a:ext cx="4032600" cy="403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Developments Committee Director Report</a:t>
            </a:r>
            <a:endParaRPr/>
          </a:p>
        </p:txBody>
      </p:sp>
      <p:sp>
        <p:nvSpPr>
          <p:cNvPr id="130" name="Google Shape;130;p23"/>
          <p:cNvSpPr txBox="1"/>
          <p:nvPr>
            <p:ph idx="1" type="body"/>
          </p:nvPr>
        </p:nvSpPr>
        <p:spPr>
          <a:xfrm>
            <a:off x="475225" y="1217150"/>
            <a:ext cx="39438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100">
                <a:solidFill>
                  <a:srgbClr val="222222"/>
                </a:solidFill>
                <a:highlight>
                  <a:srgbClr val="FFFFFF"/>
                </a:highlight>
                <a:latin typeface="Arial"/>
                <a:ea typeface="Arial"/>
                <a:cs typeface="Arial"/>
                <a:sym typeface="Arial"/>
              </a:rPr>
              <a:t>WSSC plans to repair a water service at 4714 Hollywood Road 12/10/25 if weather conditions allow. Work will be pushed one day if there is inclement weather. There may be temporary traffic impacts as work is completed.</a:t>
            </a:r>
            <a:endParaRPr/>
          </a:p>
        </p:txBody>
      </p:sp>
      <p:pic>
        <p:nvPicPr>
          <p:cNvPr id="131" name="Google Shape;131;p23"/>
          <p:cNvPicPr preferRelativeResize="0"/>
          <p:nvPr/>
        </p:nvPicPr>
        <p:blipFill>
          <a:blip r:embed="rId3">
            <a:alphaModFix/>
          </a:blip>
          <a:stretch>
            <a:fillRect/>
          </a:stretch>
        </p:blipFill>
        <p:spPr>
          <a:xfrm>
            <a:off x="4799700" y="877850"/>
            <a:ext cx="4032600" cy="4032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