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Economica"/>
      <p:regular r:id="rId35"/>
      <p:bold r:id="rId36"/>
      <p:italic r:id="rId37"/>
      <p:boldItalic r:id="rId38"/>
    </p:embeddedFont>
    <p:embeddedFont>
      <p:font typeface="Roboto"/>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3324FE-7F88-4D2B-983C-06F04EAFB937}">
  <a:tblStyle styleId="{CD3324FE-7F88-4D2B-983C-06F04EAFB93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4.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conomica-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Economica-italic.fntdata"/><Relationship Id="rId14" Type="http://schemas.openxmlformats.org/officeDocument/2006/relationships/slide" Target="slides/slide8.xml"/><Relationship Id="rId36" Type="http://schemas.openxmlformats.org/officeDocument/2006/relationships/font" Target="fonts/Economica-bold.fntdata"/><Relationship Id="rId17" Type="http://schemas.openxmlformats.org/officeDocument/2006/relationships/slide" Target="slides/slide11.xml"/><Relationship Id="rId39" Type="http://schemas.openxmlformats.org/officeDocument/2006/relationships/font" Target="fonts/Roboto-regular.fntdata"/><Relationship Id="rId16" Type="http://schemas.openxmlformats.org/officeDocument/2006/relationships/slide" Target="slides/slide10.xml"/><Relationship Id="rId38" Type="http://schemas.openxmlformats.org/officeDocument/2006/relationships/font" Target="fonts/Economica-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8954bc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8954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a2bdd3c69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a2bdd3c69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e567221b4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e567221b4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7c4c06df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7c4c06dfe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af195f84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af195f84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b5b705ae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b5b705ae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c23afd570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c23afd570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c23afd57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c23afd57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c23afd570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c23afd570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b4767bc9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b4767bc9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bfde2e347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bfde2e347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0496fc15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50496fc15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7c4c06dfe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7c4c06df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50a930a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050a930a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c4c06dfe6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7c4c06dfe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bfde2e347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bfde2e347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b4767bc95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b4767bc95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bfde2e347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bfde2e347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d908d9709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d908d9709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d49ad9a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7d49ad9a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6f8954bc_0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6f8954b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1667943d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1667943d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0496fc1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50496fc1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bfde2e347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bfde2e347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3feb7991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3feb7991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1667943d1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1667943d1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ae4a6a3c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ae4a6a3c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eb26a591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eb26a59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8" name="Shape 58"/>
        <p:cNvGrpSpPr/>
        <p:nvPr/>
      </p:nvGrpSpPr>
      <p:grpSpPr>
        <a:xfrm>
          <a:off x="0" y="0"/>
          <a:ext cx="0" cy="0"/>
          <a:chOff x="0" y="0"/>
          <a:chExt cx="0" cy="0"/>
        </a:xfrm>
      </p:grpSpPr>
      <p:sp>
        <p:nvSpPr>
          <p:cNvPr id="59" name="Google Shape;59;p13"/>
          <p:cNvSpPr txBox="1"/>
          <p:nvPr>
            <p:ph idx="1" type="body"/>
          </p:nvPr>
        </p:nvSpPr>
        <p:spPr>
          <a:xfrm>
            <a:off x="450503" y="4447448"/>
            <a:ext cx="82392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0" name="Google Shape;60;p13"/>
          <p:cNvSpPr txBox="1"/>
          <p:nvPr>
            <p:ph type="title"/>
          </p:nvPr>
        </p:nvSpPr>
        <p:spPr>
          <a:xfrm>
            <a:off x="452436" y="965622"/>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61" name="Google Shape;61;p13"/>
          <p:cNvSpPr txBox="1"/>
          <p:nvPr>
            <p:ph idx="2" type="body"/>
          </p:nvPr>
        </p:nvSpPr>
        <p:spPr>
          <a:xfrm>
            <a:off x="450503" y="2708696"/>
            <a:ext cx="8239200" cy="7143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2" name="Google Shape;62;p1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sz="10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5" name="Google Shape;65;p14"/>
          <p:cNvSpPr/>
          <p:nvPr>
            <p:ph idx="2" type="pic"/>
          </p:nvPr>
        </p:nvSpPr>
        <p:spPr>
          <a:xfrm>
            <a:off x="3887391" y="740569"/>
            <a:ext cx="4629300" cy="3655200"/>
          </a:xfrm>
          <a:prstGeom prst="rect">
            <a:avLst/>
          </a:prstGeom>
          <a:noFill/>
          <a:ln>
            <a:noFill/>
          </a:ln>
        </p:spPr>
      </p:sp>
      <p:sp>
        <p:nvSpPr>
          <p:cNvPr id="66" name="Google Shape;66;p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100"/>
              <a:buNone/>
              <a:defRPr sz="1100"/>
            </a:lvl2pPr>
            <a:lvl3pPr indent="-228600" lvl="2" marL="1371600" rtl="0" algn="l">
              <a:lnSpc>
                <a:spcPct val="90000"/>
              </a:lnSpc>
              <a:spcBef>
                <a:spcPts val="1600"/>
              </a:spcBef>
              <a:spcAft>
                <a:spcPts val="0"/>
              </a:spcAft>
              <a:buClr>
                <a:schemeClr val="dk1"/>
              </a:buClr>
              <a:buSzPts val="900"/>
              <a:buNone/>
              <a:defRPr sz="900"/>
            </a:lvl3pPr>
            <a:lvl4pPr indent="-228600" lvl="3" marL="1828800" rtl="0" algn="l">
              <a:lnSpc>
                <a:spcPct val="90000"/>
              </a:lnSpc>
              <a:spcBef>
                <a:spcPts val="1600"/>
              </a:spcBef>
              <a:spcAft>
                <a:spcPts val="0"/>
              </a:spcAft>
              <a:buClr>
                <a:schemeClr val="dk1"/>
              </a:buClr>
              <a:buSzPts val="800"/>
              <a:buNone/>
              <a:defRPr sz="800"/>
            </a:lvl4pPr>
            <a:lvl5pPr indent="-228600" lvl="4" marL="2286000" rtl="0" algn="l">
              <a:lnSpc>
                <a:spcPct val="90000"/>
              </a:lnSpc>
              <a:spcBef>
                <a:spcPts val="1600"/>
              </a:spcBef>
              <a:spcAft>
                <a:spcPts val="0"/>
              </a:spcAft>
              <a:buClr>
                <a:schemeClr val="dk1"/>
              </a:buClr>
              <a:buSzPts val="800"/>
              <a:buNone/>
              <a:defRPr sz="800"/>
            </a:lvl5pPr>
            <a:lvl6pPr indent="-228600" lvl="5" marL="2743200" rtl="0" algn="l">
              <a:lnSpc>
                <a:spcPct val="90000"/>
              </a:lnSpc>
              <a:spcBef>
                <a:spcPts val="1600"/>
              </a:spcBef>
              <a:spcAft>
                <a:spcPts val="0"/>
              </a:spcAft>
              <a:buClr>
                <a:schemeClr val="dk1"/>
              </a:buClr>
              <a:buSzPts val="800"/>
              <a:buNone/>
              <a:defRPr sz="800"/>
            </a:lvl6pPr>
            <a:lvl7pPr indent="-228600" lvl="6" marL="3200400" rtl="0" algn="l">
              <a:lnSpc>
                <a:spcPct val="90000"/>
              </a:lnSpc>
              <a:spcBef>
                <a:spcPts val="1600"/>
              </a:spcBef>
              <a:spcAft>
                <a:spcPts val="0"/>
              </a:spcAft>
              <a:buClr>
                <a:schemeClr val="dk1"/>
              </a:buClr>
              <a:buSzPts val="800"/>
              <a:buNone/>
              <a:defRPr sz="800"/>
            </a:lvl7pPr>
            <a:lvl8pPr indent="-228600" lvl="7" marL="3657600" rtl="0" algn="l">
              <a:lnSpc>
                <a:spcPct val="90000"/>
              </a:lnSpc>
              <a:spcBef>
                <a:spcPts val="1600"/>
              </a:spcBef>
              <a:spcAft>
                <a:spcPts val="0"/>
              </a:spcAft>
              <a:buClr>
                <a:schemeClr val="dk1"/>
              </a:buClr>
              <a:buSzPts val="800"/>
              <a:buNone/>
              <a:defRPr sz="800"/>
            </a:lvl8pPr>
            <a:lvl9pPr indent="-228600" lvl="8" marL="4114800" rtl="0" algn="l">
              <a:lnSpc>
                <a:spcPct val="90000"/>
              </a:lnSpc>
              <a:spcBef>
                <a:spcPts val="1600"/>
              </a:spcBef>
              <a:spcAft>
                <a:spcPts val="1600"/>
              </a:spcAft>
              <a:buClr>
                <a:schemeClr val="dk1"/>
              </a:buClr>
              <a:buSzPts val="800"/>
              <a:buNone/>
              <a:defRPr sz="800"/>
            </a:lvl9pPr>
          </a:lstStyle>
          <a:p/>
        </p:txBody>
      </p:sp>
      <p:sp>
        <p:nvSpPr>
          <p:cNvPr id="67" name="Google Shape;6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9" name="Google Shape;6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NCPCivic@gmail.com" TargetMode="External"/><Relationship Id="rId4" Type="http://schemas.openxmlformats.org/officeDocument/2006/relationships/hyperlink" Target="https://www.collegeparkmd.gov/planning" TargetMode="External"/><Relationship Id="rId5" Type="http://schemas.openxmlformats.org/officeDocument/2006/relationships/hyperlink" Target="https://www.collegeparkmd.gov/projects" TargetMode="External"/><Relationship Id="rId6" Type="http://schemas.openxmlformats.org/officeDocument/2006/relationships/hyperlink" Target="https://collegeparkmd.maps.arcgis.com/apps/dashboards/22137e4a407649c6bed1e5ea6754816f" TargetMode="External"/><Relationship Id="rId7"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tinyurl.com/46vd5jz9" TargetMode="External"/><Relationship Id="rId4" Type="http://schemas.openxmlformats.org/officeDocument/2006/relationships/hyperlink" Target="mailto:info@cpae.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cpae.org/arts/evetn/frevo-dance-for-kid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wisecities.us/" TargetMode="External"/><Relationship Id="rId4" Type="http://schemas.openxmlformats.org/officeDocument/2006/relationships/hyperlink" Target="https://wiseconnect.us/" TargetMode="External"/><Relationship Id="rId5" Type="http://schemas.openxmlformats.org/officeDocument/2006/relationships/hyperlink" Target="https://www.facebook.com/groups/cpwiseevents" TargetMode="External"/><Relationship Id="rId6" Type="http://schemas.openxmlformats.org/officeDocument/2006/relationships/hyperlink" Target="https://wiseconnect.us/listings/activities?location.address=college+park%2C+md&amp;location.radius=1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NCPCivic@gmail.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mailto:NCPCivic@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kbarber@collegeparkmd.gov" TargetMode="External"/><Relationship Id="rId4" Type="http://schemas.openxmlformats.org/officeDocument/2006/relationships/hyperlink" Target="mailto:yallen@collegeparkmd.gov" TargetMode="External"/><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mailto:ncpcivic@gmail.com"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NCPCA </a:t>
            </a:r>
            <a:endParaRPr/>
          </a:p>
          <a:p>
            <a:pPr indent="0" lvl="0" marL="0" rtl="0" algn="ctr">
              <a:spcBef>
                <a:spcPts val="0"/>
              </a:spcBef>
              <a:spcAft>
                <a:spcPts val="0"/>
              </a:spcAft>
              <a:buNone/>
            </a:pPr>
            <a:r>
              <a:rPr lang="en"/>
              <a:t>February Meeting</a:t>
            </a:r>
            <a:endParaRPr/>
          </a:p>
        </p:txBody>
      </p:sp>
      <p:sp>
        <p:nvSpPr>
          <p:cNvPr id="75" name="Google Shape;75;p15"/>
          <p:cNvSpPr txBox="1"/>
          <p:nvPr>
            <p:ph idx="1" type="subTitle"/>
          </p:nvPr>
        </p:nvSpPr>
        <p:spPr>
          <a:xfrm>
            <a:off x="3044700" y="3116575"/>
            <a:ext cx="3054600" cy="66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February 12th,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137" name="Google Shape;137;p24"/>
          <p:cNvSpPr txBox="1"/>
          <p:nvPr>
            <p:ph idx="1" type="body"/>
          </p:nvPr>
        </p:nvSpPr>
        <p:spPr>
          <a:xfrm>
            <a:off x="475225" y="1217150"/>
            <a:ext cx="39438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100">
                <a:solidFill>
                  <a:srgbClr val="222222"/>
                </a:solidFill>
                <a:highlight>
                  <a:srgbClr val="FFFFFF"/>
                </a:highlight>
                <a:latin typeface="Arial"/>
                <a:ea typeface="Arial"/>
                <a:cs typeface="Arial"/>
                <a:sym typeface="Arial"/>
              </a:rPr>
              <a:t>Hollywood Plaza shopping center (New York Deli, Koite Grill, etc.) has continue progressing in it’s renovation. New signage has been installed for New York Deli and work on the </a:t>
            </a:r>
            <a:r>
              <a:rPr lang="en" sz="1100">
                <a:solidFill>
                  <a:srgbClr val="222222"/>
                </a:solidFill>
                <a:highlight>
                  <a:srgbClr val="FFFFFF"/>
                </a:highlight>
                <a:latin typeface="Arial"/>
                <a:ea typeface="Arial"/>
                <a:cs typeface="Arial"/>
                <a:sym typeface="Arial"/>
              </a:rPr>
              <a:t>facade</a:t>
            </a:r>
            <a:r>
              <a:rPr lang="en" sz="1100">
                <a:solidFill>
                  <a:srgbClr val="222222"/>
                </a:solidFill>
                <a:highlight>
                  <a:srgbClr val="FFFFFF"/>
                </a:highlight>
                <a:latin typeface="Arial"/>
                <a:ea typeface="Arial"/>
                <a:cs typeface="Arial"/>
                <a:sym typeface="Arial"/>
              </a:rPr>
              <a:t> of the shopping center has begun.</a:t>
            </a:r>
            <a:endParaRPr sz="1100">
              <a:solidFill>
                <a:srgbClr val="222222"/>
              </a:solidFill>
              <a:highlight>
                <a:srgbClr val="FFFFFF"/>
              </a:highlight>
              <a:latin typeface="Arial"/>
              <a:ea typeface="Arial"/>
              <a:cs typeface="Arial"/>
              <a:sym typeface="Arial"/>
            </a:endParaRPr>
          </a:p>
          <a:p>
            <a:pPr indent="-298450" lvl="0" marL="457200" rtl="0" algn="l">
              <a:spcBef>
                <a:spcPts val="0"/>
              </a:spcBef>
              <a:spcAft>
                <a:spcPts val="0"/>
              </a:spcAft>
              <a:buClr>
                <a:srgbClr val="222222"/>
              </a:buClr>
              <a:buSzPts val="1100"/>
              <a:buFont typeface="Arial"/>
              <a:buChar char="●"/>
            </a:pPr>
            <a:r>
              <a:rPr lang="en" sz="1100">
                <a:solidFill>
                  <a:srgbClr val="222222"/>
                </a:solidFill>
                <a:highlight>
                  <a:srgbClr val="FFFFFF"/>
                </a:highlight>
                <a:latin typeface="Arial"/>
                <a:ea typeface="Arial"/>
                <a:cs typeface="Arial"/>
                <a:sym typeface="Arial"/>
              </a:rPr>
              <a:t>Repairs are much needed, as the shopping center has been in a state of disrepair for many years. Indirectly a part of a broader effort to reinvigorate and improve the intersection and </a:t>
            </a:r>
            <a:r>
              <a:rPr lang="en" sz="1100">
                <a:solidFill>
                  <a:srgbClr val="222222"/>
                </a:solidFill>
                <a:highlight>
                  <a:srgbClr val="FFFFFF"/>
                </a:highlight>
                <a:latin typeface="Arial"/>
                <a:ea typeface="Arial"/>
                <a:cs typeface="Arial"/>
                <a:sym typeface="Arial"/>
              </a:rPr>
              <a:t>adjoining</a:t>
            </a:r>
            <a:r>
              <a:rPr lang="en" sz="1100">
                <a:solidFill>
                  <a:srgbClr val="222222"/>
                </a:solidFill>
                <a:highlight>
                  <a:srgbClr val="FFFFFF"/>
                </a:highlight>
                <a:latin typeface="Arial"/>
                <a:ea typeface="Arial"/>
                <a:cs typeface="Arial"/>
                <a:sym typeface="Arial"/>
              </a:rPr>
              <a:t> Hollywood Streetscape.</a:t>
            </a:r>
            <a:endParaRPr sz="1100">
              <a:solidFill>
                <a:srgbClr val="222222"/>
              </a:solidFill>
              <a:highlight>
                <a:srgbClr val="FFFFFF"/>
              </a:highlight>
              <a:latin typeface="Arial"/>
              <a:ea typeface="Arial"/>
              <a:cs typeface="Arial"/>
              <a:sym typeface="Arial"/>
            </a:endParaRPr>
          </a:p>
        </p:txBody>
      </p:sp>
      <p:pic>
        <p:nvPicPr>
          <p:cNvPr id="138" name="Google Shape;138;p24"/>
          <p:cNvPicPr preferRelativeResize="0"/>
          <p:nvPr/>
        </p:nvPicPr>
        <p:blipFill>
          <a:blip r:embed="rId3">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144" name="Google Shape;144;p25"/>
          <p:cNvSpPr txBox="1"/>
          <p:nvPr>
            <p:ph idx="1" type="body"/>
          </p:nvPr>
        </p:nvSpPr>
        <p:spPr>
          <a:xfrm>
            <a:off x="475225" y="1335525"/>
            <a:ext cx="39438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hlink"/>
                </a:solidFill>
                <a:hlinkClick r:id="rId3"/>
              </a:rPr>
              <a:t>NCPCivic@gmail.com</a:t>
            </a:r>
            <a:r>
              <a:rPr lang="en"/>
              <a:t> if interested. Include a small blurb about your experience and why you’re interested in filling the vacancy.</a:t>
            </a:r>
            <a:endParaRPr/>
          </a:p>
          <a:p>
            <a:pPr indent="-342900" lvl="0" marL="457200" rtl="0" algn="l">
              <a:spcBef>
                <a:spcPts val="0"/>
              </a:spcBef>
              <a:spcAft>
                <a:spcPts val="0"/>
              </a:spcAft>
              <a:buSzPts val="1800"/>
              <a:buChar char="●"/>
            </a:pPr>
            <a:r>
              <a:rPr lang="en" u="sng">
                <a:solidFill>
                  <a:schemeClr val="hlink"/>
                </a:solidFill>
                <a:hlinkClick r:id="rId4"/>
              </a:rPr>
              <a:t>Department of Planning &amp; Community Development</a:t>
            </a:r>
            <a:endParaRPr/>
          </a:p>
          <a:p>
            <a:pPr indent="-342900" lvl="0" marL="457200" rtl="0" algn="l">
              <a:spcBef>
                <a:spcPts val="0"/>
              </a:spcBef>
              <a:spcAft>
                <a:spcPts val="0"/>
              </a:spcAft>
              <a:buSzPts val="1800"/>
              <a:buChar char="●"/>
            </a:pPr>
            <a:r>
              <a:rPr lang="en" u="sng">
                <a:solidFill>
                  <a:schemeClr val="hlink"/>
                </a:solidFill>
                <a:hlinkClick r:id="rId5"/>
              </a:rPr>
              <a:t>City Projects</a:t>
            </a:r>
            <a:endParaRPr/>
          </a:p>
          <a:p>
            <a:pPr indent="-342900" lvl="0" marL="457200" rtl="0" algn="l">
              <a:spcBef>
                <a:spcPts val="0"/>
              </a:spcBef>
              <a:spcAft>
                <a:spcPts val="0"/>
              </a:spcAft>
              <a:buSzPts val="1800"/>
              <a:buChar char="●"/>
            </a:pPr>
            <a:r>
              <a:rPr lang="en" u="sng">
                <a:solidFill>
                  <a:schemeClr val="hlink"/>
                </a:solidFill>
                <a:hlinkClick r:id="rId6"/>
              </a:rPr>
              <a:t>College Park Development Dashboard</a:t>
            </a:r>
            <a:endParaRPr/>
          </a:p>
        </p:txBody>
      </p:sp>
      <p:pic>
        <p:nvPicPr>
          <p:cNvPr id="145" name="Google Shape;145;p25"/>
          <p:cNvPicPr preferRelativeResize="0"/>
          <p:nvPr/>
        </p:nvPicPr>
        <p:blipFill>
          <a:blip r:embed="rId7">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151" name="Google Shape;151;p26"/>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336550" lvl="0" marL="457200" rtl="0" algn="l">
              <a:spcBef>
                <a:spcPts val="1600"/>
              </a:spcBef>
              <a:spcAft>
                <a:spcPts val="0"/>
              </a:spcAft>
              <a:buSzPts val="1700"/>
              <a:buChar char="●"/>
            </a:pPr>
            <a:r>
              <a:rPr b="1" lang="en" sz="1700"/>
              <a:t>Hollywood Farmers Market </a:t>
            </a:r>
            <a:r>
              <a:rPr lang="en" sz="1700"/>
              <a:t>- Saturday, 10am-2pm, Mom’s Parking Lot</a:t>
            </a:r>
            <a:endParaRPr sz="1700"/>
          </a:p>
          <a:p>
            <a:pPr indent="-336550" lvl="1" marL="914400" rtl="0" algn="l">
              <a:spcBef>
                <a:spcPts val="0"/>
              </a:spcBef>
              <a:spcAft>
                <a:spcPts val="0"/>
              </a:spcAft>
              <a:buSzPts val="1700"/>
              <a:buChar char="○"/>
            </a:pPr>
            <a:r>
              <a:rPr lang="en" sz="1700"/>
              <a:t>Food &amp; produce vendors</a:t>
            </a:r>
            <a:endParaRPr sz="1700"/>
          </a:p>
          <a:p>
            <a:pPr indent="-336550" lvl="1" marL="914400" rtl="0" algn="l">
              <a:spcBef>
                <a:spcPts val="0"/>
              </a:spcBef>
              <a:spcAft>
                <a:spcPts val="0"/>
              </a:spcAft>
              <a:buSzPts val="1700"/>
              <a:buChar char="○"/>
            </a:pPr>
            <a:r>
              <a:rPr lang="en" sz="1700"/>
              <a:t>Arts &amp; crafts</a:t>
            </a:r>
            <a:endParaRPr sz="1700"/>
          </a:p>
          <a:p>
            <a:pPr indent="-336550" lvl="1" marL="914400" rtl="0" algn="l">
              <a:spcBef>
                <a:spcPts val="0"/>
              </a:spcBef>
              <a:spcAft>
                <a:spcPts val="0"/>
              </a:spcAft>
              <a:buSzPts val="1700"/>
              <a:buChar char="○"/>
            </a:pPr>
            <a:r>
              <a:rPr lang="en" sz="1700"/>
              <a:t>Music</a:t>
            </a:r>
            <a:endParaRPr sz="1700"/>
          </a:p>
          <a:p>
            <a:pPr indent="-336550" lvl="1" marL="914400" rtl="0" algn="l">
              <a:spcBef>
                <a:spcPts val="0"/>
              </a:spcBef>
              <a:spcAft>
                <a:spcPts val="0"/>
              </a:spcAft>
              <a:buSzPts val="1700"/>
              <a:buChar char="○"/>
            </a:pPr>
            <a:r>
              <a:rPr lang="en" sz="1700"/>
              <a:t>Local businesses</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152" name="Google Shape;152;p26"/>
          <p:cNvPicPr preferRelativeResize="0"/>
          <p:nvPr/>
        </p:nvPicPr>
        <p:blipFill>
          <a:blip r:embed="rId3">
            <a:alphaModFix/>
          </a:blip>
          <a:stretch>
            <a:fillRect/>
          </a:stretch>
        </p:blipFill>
        <p:spPr>
          <a:xfrm>
            <a:off x="5329100" y="1155100"/>
            <a:ext cx="2963976" cy="3814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158" name="Google Shape;158;p27"/>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0" lvl="0" marL="0" rtl="0" algn="l">
              <a:spcBef>
                <a:spcPts val="1600"/>
              </a:spcBef>
              <a:spcAft>
                <a:spcPts val="0"/>
              </a:spcAft>
              <a:buNone/>
            </a:pPr>
            <a:r>
              <a:rPr b="1" lang="en" sz="1700"/>
              <a:t>NCPCA Potluck </a:t>
            </a:r>
            <a:r>
              <a:rPr lang="en" sz="1700"/>
              <a:t>Thursday, December 11th, 8:30pm, Davis Hall</a:t>
            </a:r>
            <a:endParaRPr sz="1700"/>
          </a:p>
          <a:p>
            <a:pPr indent="-336550" lvl="0" marL="457200" rtl="0" algn="l">
              <a:spcBef>
                <a:spcPts val="1600"/>
              </a:spcBef>
              <a:spcAft>
                <a:spcPts val="0"/>
              </a:spcAft>
              <a:buSzPts val="1700"/>
              <a:buChar char="●"/>
            </a:pPr>
            <a:r>
              <a:rPr lang="en" sz="1700"/>
              <a:t>Continuing our annual tradition of celebrating North College Park during the holiday season. We’ll have food, drinks, and light refreshments. Swing by, say hi, grab some food, and mingle with members of our wonderful community.</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159" name="Google Shape;159;p27"/>
          <p:cNvPicPr preferRelativeResize="0"/>
          <p:nvPr/>
        </p:nvPicPr>
        <p:blipFill>
          <a:blip r:embed="rId3">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65" name="Google Shape;165;p28"/>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College Park Community Book Club</a:t>
            </a:r>
            <a:r>
              <a:rPr lang="en" sz="1700"/>
              <a:t> - Thursday, February 12th, 7:00 pm - 8:30 pm, College Park Community Library</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Meets the second Thursday of each month at the same time listed unless otherwise noted.</a:t>
            </a:r>
            <a:endParaRPr sz="1700">
              <a:solidFill>
                <a:srgbClr val="333333"/>
              </a:solidFill>
              <a:highlight>
                <a:srgbClr val="FFFFFF"/>
              </a:highlight>
            </a:endParaRPr>
          </a:p>
          <a:p>
            <a:pPr indent="-336550" lvl="0" marL="1828800" rtl="0" algn="l">
              <a:spcBef>
                <a:spcPts val="0"/>
              </a:spcBef>
              <a:spcAft>
                <a:spcPts val="0"/>
              </a:spcAft>
              <a:buClr>
                <a:srgbClr val="333333"/>
              </a:buClr>
              <a:buSzPts val="1700"/>
              <a:buChar char="●"/>
            </a:pPr>
            <a:r>
              <a:rPr lang="en" sz="1700">
                <a:solidFill>
                  <a:srgbClr val="333333"/>
                </a:solidFill>
                <a:highlight>
                  <a:srgbClr val="FFFFFF"/>
                </a:highlight>
              </a:rPr>
              <a:t>February’s Book: The Unpassing by Chia Lin.</a:t>
            </a:r>
            <a:endParaRPr sz="1700">
              <a:solidFill>
                <a:srgbClr val="333333"/>
              </a:solidFill>
              <a:highlight>
                <a:srgbClr val="FFFFFF"/>
              </a:highlight>
            </a:endParaRPr>
          </a:p>
          <a:p>
            <a:pPr indent="-336550" lvl="0" marL="1828800" rtl="0" algn="l">
              <a:spcBef>
                <a:spcPts val="0"/>
              </a:spcBef>
              <a:spcAft>
                <a:spcPts val="0"/>
              </a:spcAft>
              <a:buClr>
                <a:srgbClr val="333333"/>
              </a:buClr>
              <a:buSzPts val="1700"/>
              <a:buChar char="●"/>
            </a:pPr>
            <a:r>
              <a:rPr lang="en" sz="1700">
                <a:solidFill>
                  <a:srgbClr val="333333"/>
                </a:solidFill>
                <a:highlight>
                  <a:srgbClr val="FFFFFF"/>
                </a:highlight>
              </a:rPr>
              <a:t>March’s Book: The Thursday Murder Club by Richard Osman.</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71" name="Google Shape;171;p29"/>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Book Club on Zoom!</a:t>
            </a:r>
            <a:r>
              <a:rPr lang="en" sz="1700"/>
              <a:t> - Tuesday, February 17th, 7:00 pm - 8:30 pm, College Park Community Library (held on Zoom)</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Meets the third Tuesday of each month at the same time unless otherwise noted.</a:t>
            </a:r>
            <a:endParaRPr sz="1700">
              <a:solidFill>
                <a:srgbClr val="333333"/>
              </a:solidFill>
              <a:highlight>
                <a:srgbClr val="FFFFFF"/>
              </a:highlight>
            </a:endParaRPr>
          </a:p>
          <a:p>
            <a:pPr indent="-336550" lvl="0" marL="1828800" rtl="0" algn="l">
              <a:spcBef>
                <a:spcPts val="0"/>
              </a:spcBef>
              <a:spcAft>
                <a:spcPts val="0"/>
              </a:spcAft>
              <a:buSzPts val="1700"/>
              <a:buChar char="●"/>
            </a:pPr>
            <a:r>
              <a:rPr lang="en" sz="1700">
                <a:solidFill>
                  <a:srgbClr val="333333"/>
                </a:solidFill>
                <a:highlight>
                  <a:srgbClr val="FFFFFF"/>
                </a:highlight>
              </a:rPr>
              <a:t>Focus on female writers.</a:t>
            </a:r>
            <a:endParaRPr sz="1700">
              <a:solidFill>
                <a:srgbClr val="333333"/>
              </a:solidFill>
              <a:highlight>
                <a:srgbClr val="FFFFFF"/>
              </a:highlight>
            </a:endParaRPr>
          </a:p>
          <a:p>
            <a:pPr indent="-336550" lvl="0" marL="1828800" rtl="0" algn="l">
              <a:spcBef>
                <a:spcPts val="0"/>
              </a:spcBef>
              <a:spcAft>
                <a:spcPts val="0"/>
              </a:spcAft>
              <a:buClr>
                <a:srgbClr val="333333"/>
              </a:buClr>
              <a:buSzPts val="1700"/>
              <a:buChar char="●"/>
            </a:pPr>
            <a:r>
              <a:rPr lang="en" sz="1700">
                <a:solidFill>
                  <a:srgbClr val="333333"/>
                </a:solidFill>
                <a:highlight>
                  <a:srgbClr val="FFFFFF"/>
                </a:highlight>
              </a:rPr>
              <a:t>February’s Book: The Arbonaut: A Life Discovering the Eighth Continent in the Trees Above Us by Meg Lowman.</a:t>
            </a:r>
            <a:endParaRPr sz="1700">
              <a:solidFill>
                <a:srgbClr val="333333"/>
              </a:solidFill>
              <a:highlight>
                <a:srgbClr val="FFFFFF"/>
              </a:highlight>
            </a:endParaRPr>
          </a:p>
          <a:p>
            <a:pPr indent="-336550" lvl="0" marL="1828800" rtl="0" algn="l">
              <a:spcBef>
                <a:spcPts val="0"/>
              </a:spcBef>
              <a:spcAft>
                <a:spcPts val="0"/>
              </a:spcAft>
              <a:buClr>
                <a:srgbClr val="333333"/>
              </a:buClr>
              <a:buSzPts val="1700"/>
              <a:buChar char="●"/>
            </a:pPr>
            <a:r>
              <a:rPr lang="en" sz="1700">
                <a:solidFill>
                  <a:srgbClr val="333333"/>
                </a:solidFill>
                <a:highlight>
                  <a:srgbClr val="FFFFFF"/>
                </a:highlight>
              </a:rPr>
              <a:t>More info </a:t>
            </a:r>
            <a:r>
              <a:rPr lang="en" sz="1700" u="sng">
                <a:solidFill>
                  <a:schemeClr val="hlink"/>
                </a:solidFill>
                <a:highlight>
                  <a:srgbClr val="FFFFFF"/>
                </a:highlight>
                <a:hlinkClick r:id="rId3"/>
              </a:rPr>
              <a:t>here.</a:t>
            </a:r>
            <a:endParaRPr sz="1700">
              <a:solidFill>
                <a:srgbClr val="333333"/>
              </a:solidFill>
              <a:highlight>
                <a:srgbClr val="FFFFFF"/>
              </a:highlight>
            </a:endParaRPr>
          </a:p>
          <a:p>
            <a:pPr indent="-336550" lvl="0" marL="1828800" rtl="0" algn="l">
              <a:spcBef>
                <a:spcPts val="0"/>
              </a:spcBef>
              <a:spcAft>
                <a:spcPts val="0"/>
              </a:spcAft>
              <a:buClr>
                <a:srgbClr val="333333"/>
              </a:buClr>
              <a:buSzPts val="1700"/>
              <a:buChar char="●"/>
            </a:pPr>
            <a:r>
              <a:rPr lang="en" sz="1700">
                <a:solidFill>
                  <a:srgbClr val="333333"/>
                </a:solidFill>
                <a:highlight>
                  <a:srgbClr val="FFFFFF"/>
                </a:highlight>
              </a:rPr>
              <a:t>If interested, email</a:t>
            </a:r>
            <a:r>
              <a:rPr lang="en" sz="1000">
                <a:solidFill>
                  <a:srgbClr val="666666"/>
                </a:solidFill>
                <a:highlight>
                  <a:srgbClr val="FFFFFF"/>
                </a:highlight>
                <a:latin typeface="Roboto"/>
                <a:ea typeface="Roboto"/>
                <a:cs typeface="Roboto"/>
                <a:sym typeface="Roboto"/>
              </a:rPr>
              <a:t> </a:t>
            </a:r>
            <a:r>
              <a:rPr lang="en" sz="1700" u="sng">
                <a:solidFill>
                  <a:schemeClr val="hlink"/>
                </a:solidFill>
                <a:highlight>
                  <a:srgbClr val="FFFFFF"/>
                </a:highlight>
                <a:latin typeface="Roboto"/>
                <a:ea typeface="Roboto"/>
                <a:cs typeface="Roboto"/>
                <a:sym typeface="Roboto"/>
                <a:hlinkClick r:id="rId4"/>
              </a:rPr>
              <a:t>info@cpae.org</a:t>
            </a:r>
            <a:endParaRPr sz="1700">
              <a:solidFill>
                <a:srgbClr val="666666"/>
              </a:solidFill>
              <a:highlight>
                <a:srgbClr val="FFFFFF"/>
              </a:highlight>
              <a:latin typeface="Roboto"/>
              <a:ea typeface="Roboto"/>
              <a:cs typeface="Roboto"/>
              <a:sym typeface="Roboto"/>
            </a:endParaRPr>
          </a:p>
          <a:p>
            <a:pPr indent="0" lvl="0" marL="0" rtl="0" algn="l">
              <a:spcBef>
                <a:spcPts val="1600"/>
              </a:spcBef>
              <a:spcAft>
                <a:spcPts val="0"/>
              </a:spcAft>
              <a:buNone/>
            </a:pPr>
            <a:r>
              <a:t/>
            </a:r>
            <a:endParaRPr sz="1700">
              <a:solidFill>
                <a:srgbClr val="666666"/>
              </a:solidFill>
              <a:highlight>
                <a:srgbClr val="FFFFFF"/>
              </a:highlight>
              <a:latin typeface="Roboto"/>
              <a:ea typeface="Roboto"/>
              <a:cs typeface="Roboto"/>
              <a:sym typeface="Roboto"/>
            </a:endParaRPr>
          </a:p>
          <a:p>
            <a:pPr indent="0" lvl="0" marL="0" rtl="0" algn="l">
              <a:spcBef>
                <a:spcPts val="1600"/>
              </a:spcBef>
              <a:spcAft>
                <a:spcPts val="0"/>
              </a:spcAft>
              <a:buNone/>
            </a:pPr>
            <a:r>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77" name="Google Shape;177;p30"/>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Lunar New Year Celebration</a:t>
            </a:r>
            <a:r>
              <a:rPr lang="en" sz="1700"/>
              <a:t> - Saturday, February 21st, 10:00 am - 1:00 pm at City Hall Community Room</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Celebrate the vibrant culture and contributions of our Asian American community. This event will feature traditional music, demonstrations, lion dancing, food samples, fun giveaways, and more. Parking is free at the Downtown College Park Parking Garage.</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83" name="Google Shape;183;p31"/>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Frevo Dance for Kids</a:t>
            </a:r>
            <a:r>
              <a:rPr lang="en" sz="1700"/>
              <a:t> - Saturday, February 21st, 1:00 pm - 2:00 pm, Old Parish House (4711 Knox Rd.)</a:t>
            </a:r>
            <a:endParaRPr sz="1700"/>
          </a:p>
          <a:p>
            <a:pPr indent="-336550" lvl="0" marL="1828800" rtl="0" algn="l">
              <a:spcBef>
                <a:spcPts val="1600"/>
              </a:spcBef>
              <a:spcAft>
                <a:spcPts val="0"/>
              </a:spcAft>
              <a:buClr>
                <a:srgbClr val="333333"/>
              </a:buClr>
              <a:buSzPts val="1700"/>
              <a:buChar char="●"/>
            </a:pPr>
            <a:r>
              <a:rPr lang="en" sz="1700">
                <a:solidFill>
                  <a:srgbClr val="333333"/>
                </a:solidFill>
                <a:highlight>
                  <a:srgbClr val="FFFFFF"/>
                </a:highlight>
              </a:rPr>
              <a:t>Brazilian dance featuring high energy movements, vibrant music, and a </a:t>
            </a:r>
            <a:r>
              <a:rPr lang="en" sz="1700">
                <a:solidFill>
                  <a:srgbClr val="333333"/>
                </a:solidFill>
                <a:highlight>
                  <a:srgbClr val="FFFFFF"/>
                </a:highlight>
              </a:rPr>
              <a:t>perfect medium to expose kids to new cultures.</a:t>
            </a:r>
            <a:endParaRPr sz="1700">
              <a:solidFill>
                <a:srgbClr val="333333"/>
              </a:solidFill>
              <a:highlight>
                <a:srgbClr val="FFFFFF"/>
              </a:highlight>
            </a:endParaRPr>
          </a:p>
          <a:p>
            <a:pPr indent="-336550" lvl="0" marL="1828800" rtl="0" algn="l">
              <a:spcBef>
                <a:spcPts val="0"/>
              </a:spcBef>
              <a:spcAft>
                <a:spcPts val="0"/>
              </a:spcAft>
              <a:buClr>
                <a:srgbClr val="333333"/>
              </a:buClr>
              <a:buSzPts val="1700"/>
              <a:buChar char="●"/>
            </a:pPr>
            <a:r>
              <a:rPr lang="en" sz="1700">
                <a:solidFill>
                  <a:srgbClr val="333333"/>
                </a:solidFill>
                <a:highlight>
                  <a:srgbClr val="FFFFFF"/>
                </a:highlight>
              </a:rPr>
              <a:t>The event is free.</a:t>
            </a:r>
            <a:endParaRPr sz="1700">
              <a:solidFill>
                <a:srgbClr val="333333"/>
              </a:solidFill>
              <a:highlight>
                <a:srgbClr val="FFFFFF"/>
              </a:highlight>
            </a:endParaRPr>
          </a:p>
          <a:p>
            <a:pPr indent="-336550" lvl="0" marL="1828800" rtl="0" algn="l">
              <a:spcBef>
                <a:spcPts val="0"/>
              </a:spcBef>
              <a:spcAft>
                <a:spcPts val="0"/>
              </a:spcAft>
              <a:buClr>
                <a:srgbClr val="333333"/>
              </a:buClr>
              <a:buSzPts val="1700"/>
              <a:buChar char="●"/>
            </a:pPr>
            <a:r>
              <a:rPr lang="en" sz="1700">
                <a:solidFill>
                  <a:srgbClr val="333333"/>
                </a:solidFill>
                <a:highlight>
                  <a:srgbClr val="FFFFFF"/>
                </a:highlight>
              </a:rPr>
              <a:t>More info can be found </a:t>
            </a:r>
            <a:r>
              <a:rPr lang="en" sz="1700" u="sng">
                <a:solidFill>
                  <a:schemeClr val="hlink"/>
                </a:solidFill>
                <a:highlight>
                  <a:srgbClr val="FFFFFF"/>
                </a:highlight>
                <a:hlinkClick r:id="rId3"/>
              </a:rPr>
              <a:t>here.</a:t>
            </a:r>
            <a:endParaRPr sz="1700">
              <a:solidFill>
                <a:srgbClr val="333333"/>
              </a:solidFill>
              <a:highlight>
                <a:srgbClr val="FFFFFF"/>
              </a:highlight>
            </a:endParaRPr>
          </a:p>
          <a:p>
            <a:pPr indent="0" lvl="0" marL="0" rtl="0" algn="l">
              <a:spcBef>
                <a:spcPts val="1600"/>
              </a:spcBef>
              <a:spcAft>
                <a:spcPts val="0"/>
              </a:spcAft>
              <a:buNone/>
            </a:pPr>
            <a:r>
              <a:t/>
            </a:r>
            <a:endParaRPr sz="1700">
              <a:solidFill>
                <a:srgbClr val="333333"/>
              </a:solidFill>
              <a:highlight>
                <a:srgbClr val="FFFFFF"/>
              </a:highlight>
            </a:endParaRPr>
          </a:p>
          <a:p>
            <a:pPr indent="0" lvl="0" marL="0" rtl="0" algn="l">
              <a:spcBef>
                <a:spcPts val="1600"/>
              </a:spcBef>
              <a:spcAft>
                <a:spcPts val="0"/>
              </a:spcAft>
              <a:buNone/>
            </a:pPr>
            <a:r>
              <a:t/>
            </a:r>
            <a:endParaRPr sz="1700">
              <a:solidFill>
                <a:srgbClr val="666666"/>
              </a:solidFill>
              <a:highlight>
                <a:srgbClr val="FFFFFF"/>
              </a:highlight>
              <a:latin typeface="Roboto"/>
              <a:ea typeface="Roboto"/>
              <a:cs typeface="Roboto"/>
              <a:sym typeface="Roboto"/>
            </a:endParaRPr>
          </a:p>
          <a:p>
            <a:pPr indent="0" lvl="0" marL="0" rtl="0" algn="l">
              <a:spcBef>
                <a:spcPts val="1600"/>
              </a:spcBef>
              <a:spcAft>
                <a:spcPts val="0"/>
              </a:spcAft>
              <a:buNone/>
            </a:pPr>
            <a:r>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89" name="Google Shape;189;p32"/>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Friday Night Live!</a:t>
            </a:r>
            <a:r>
              <a:rPr lang="en" sz="1700"/>
              <a:t> - Friday, May 8, 6:00 pm - 8:30 pm at City Hall Plaza</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Join us on the Plaza at City Hall for College Park's favorite summer concert series, Friday Night LIVE! On select Fridays from May through August, live bands will take the stage with bold beats from diverse musical genres. From funky grooves to rock anthems, we've got the soundtrack for your Friday night. </a:t>
            </a:r>
            <a:endParaRPr sz="1700"/>
          </a:p>
          <a:p>
            <a:pPr indent="-336550" lvl="0" marL="1828800" rtl="0" algn="l">
              <a:spcBef>
                <a:spcPts val="0"/>
              </a:spcBef>
              <a:spcAft>
                <a:spcPts val="0"/>
              </a:spcAft>
              <a:buSzPts val="1700"/>
              <a:buChar char="●"/>
            </a:pPr>
            <a:r>
              <a:rPr lang="en" sz="1700">
                <a:solidFill>
                  <a:srgbClr val="333333"/>
                </a:solidFill>
                <a:highlight>
                  <a:srgbClr val="FFFFFF"/>
                </a:highlight>
              </a:rPr>
              <a:t>Admission is free and free parking will be available at the Downtown Parking Garage at the corner of Yale Ave. and Knox Road during the event.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95" name="Google Shape;195;p33"/>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Spring Street Fair</a:t>
            </a:r>
            <a:r>
              <a:rPr lang="en" sz="1700"/>
              <a:t> - Sunday, May 17, 12:00 pm - 4:00 pm at Davis Hall</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Join us for a vibrant afternoon of fun, food, and creativity at the second annual </a:t>
            </a:r>
            <a:r>
              <a:rPr b="1" lang="en" sz="1700">
                <a:solidFill>
                  <a:srgbClr val="333333"/>
                </a:solidFill>
                <a:highlight>
                  <a:srgbClr val="FFFFFF"/>
                </a:highlight>
              </a:rPr>
              <a:t>Spring Street Fair</a:t>
            </a:r>
            <a:r>
              <a:rPr lang="en" sz="1700">
                <a:solidFill>
                  <a:srgbClr val="333333"/>
                </a:solidFill>
                <a:highlight>
                  <a:srgbClr val="FFFFFF"/>
                </a:highlight>
              </a:rPr>
              <a:t> in College Park! </a:t>
            </a:r>
            <a:endParaRPr sz="1700">
              <a:solidFill>
                <a:srgbClr val="333333"/>
              </a:solidFill>
              <a:highlight>
                <a:srgbClr val="FFFFFF"/>
              </a:highlight>
            </a:endParaRPr>
          </a:p>
          <a:p>
            <a:pPr indent="-336550" lvl="0" marL="1828800" rtl="0" algn="l">
              <a:spcBef>
                <a:spcPts val="0"/>
              </a:spcBef>
              <a:spcAft>
                <a:spcPts val="0"/>
              </a:spcAft>
              <a:buSzPts val="1700"/>
              <a:buChar char="●"/>
            </a:pPr>
            <a:r>
              <a:rPr lang="en" sz="1700">
                <a:solidFill>
                  <a:srgbClr val="333333"/>
                </a:solidFill>
                <a:highlight>
                  <a:srgbClr val="FFFFFF"/>
                </a:highlight>
              </a:rPr>
              <a:t>On </a:t>
            </a:r>
            <a:r>
              <a:rPr b="1" lang="en" sz="1700">
                <a:solidFill>
                  <a:srgbClr val="333333"/>
                </a:solidFill>
                <a:highlight>
                  <a:srgbClr val="FFFFFF"/>
                </a:highlight>
              </a:rPr>
              <a:t>Sunday, May 17th</a:t>
            </a:r>
            <a:r>
              <a:rPr lang="en" sz="1700">
                <a:solidFill>
                  <a:srgbClr val="333333"/>
                </a:solidFill>
                <a:highlight>
                  <a:srgbClr val="FFFFFF"/>
                </a:highlight>
              </a:rPr>
              <a:t>, from </a:t>
            </a:r>
            <a:r>
              <a:rPr b="1" lang="en" sz="1700">
                <a:solidFill>
                  <a:srgbClr val="333333"/>
                </a:solidFill>
                <a:highlight>
                  <a:srgbClr val="FFFFFF"/>
                </a:highlight>
              </a:rPr>
              <a:t>12:00 PM to 4:00 PM</a:t>
            </a:r>
            <a:r>
              <a:rPr lang="en" sz="1700">
                <a:solidFill>
                  <a:srgbClr val="333333"/>
                </a:solidFill>
                <a:highlight>
                  <a:srgbClr val="FFFFFF"/>
                </a:highlight>
              </a:rPr>
              <a:t>, celebrate the season with your community at </a:t>
            </a:r>
            <a:r>
              <a:rPr b="1" lang="en" sz="1700">
                <a:solidFill>
                  <a:srgbClr val="333333"/>
                </a:solidFill>
                <a:highlight>
                  <a:srgbClr val="FFFFFF"/>
                </a:highlight>
              </a:rPr>
              <a:t>9217 51st Ave, College Park, MD 20740</a:t>
            </a:r>
            <a:r>
              <a:rPr lang="en" sz="1700">
                <a:solidFill>
                  <a:srgbClr val="333333"/>
                </a:solidFill>
                <a:highlight>
                  <a:srgbClr val="FFFFFF"/>
                </a:highlight>
              </a:rPr>
              <a:t>.</a:t>
            </a:r>
            <a:endParaRPr sz="1700">
              <a:solidFill>
                <a:srgbClr val="333333"/>
              </a:solidFill>
              <a:highlight>
                <a:srgbClr val="FFFFFF"/>
              </a:highlight>
            </a:endParaRPr>
          </a:p>
          <a:p>
            <a:pPr indent="-336550" lvl="0" marL="1828800" rtl="0" algn="l">
              <a:spcBef>
                <a:spcPts val="0"/>
              </a:spcBef>
              <a:spcAft>
                <a:spcPts val="0"/>
              </a:spcAft>
              <a:buSzPts val="1700"/>
              <a:buChar char="●"/>
            </a:pPr>
            <a:r>
              <a:rPr lang="en" sz="1700">
                <a:solidFill>
                  <a:srgbClr val="333333"/>
                </a:solidFill>
                <a:highlight>
                  <a:srgbClr val="FFFFFF"/>
                </a:highlight>
              </a:rPr>
              <a:t>This family-friendly event will feature a variety of exciting activities for all ages! </a:t>
            </a:r>
            <a:endParaRPr sz="1700">
              <a:solidFill>
                <a:srgbClr val="333333"/>
              </a:solidFill>
              <a:highlight>
                <a:srgbClr val="FFFFFF"/>
              </a:highlight>
            </a:endParaRPr>
          </a:p>
          <a:p>
            <a:pPr indent="0" lvl="0" marL="0" rtl="0" algn="l">
              <a:spcBef>
                <a:spcPts val="500"/>
              </a:spcBef>
              <a:spcAft>
                <a:spcPts val="0"/>
              </a:spcAft>
              <a:buNone/>
            </a:pPr>
            <a:r>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921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81" name="Google Shape;81;p16"/>
          <p:cNvSpPr txBox="1"/>
          <p:nvPr>
            <p:ph idx="4294967295" type="body"/>
          </p:nvPr>
        </p:nvSpPr>
        <p:spPr>
          <a:xfrm>
            <a:off x="311700" y="1210450"/>
            <a:ext cx="6531600" cy="36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highlight>
                  <a:srgbClr val="FFFFFF"/>
                </a:highlight>
              </a:rPr>
              <a:t>7:30 - Consent to Record, Call to Order, Agenda Approval, Minutes Approval</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7:35 - Officer Reports</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7:45 - Property on the corner of Edgewood and Route One across from Gateway Park Q&amp;A</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8:05- 48th Place Sidewalk Project Q&amp;A</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8:25- Unscheduled Motions and Announcements </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8:30 - Motion to Adjourn</a:t>
            </a:r>
            <a:endParaRPr sz="1300">
              <a:highlight>
                <a:srgbClr val="FFFFFF"/>
              </a:highlight>
            </a:endParaRPr>
          </a:p>
          <a:p>
            <a:pPr indent="0" lvl="0" marL="0" rtl="0" algn="l">
              <a:spcBef>
                <a:spcPts val="1600"/>
              </a:spcBef>
              <a:spcAft>
                <a:spcPts val="0"/>
              </a:spcAft>
              <a:buClr>
                <a:schemeClr val="dk1"/>
              </a:buClr>
              <a:buSzPts val="1100"/>
              <a:buFont typeface="Arial"/>
              <a:buNone/>
            </a:pPr>
            <a:r>
              <a:t/>
            </a:r>
            <a:endParaRPr sz="1300"/>
          </a:p>
          <a:p>
            <a:pPr indent="0" lvl="0" marL="0" rtl="0" algn="l">
              <a:spcBef>
                <a:spcPts val="1600"/>
              </a:spcBef>
              <a:spcAft>
                <a:spcPts val="0"/>
              </a:spcAft>
              <a:buClr>
                <a:schemeClr val="dk1"/>
              </a:buClr>
              <a:buSzPts val="1100"/>
              <a:buFont typeface="Arial"/>
              <a:buNone/>
            </a:pPr>
            <a:r>
              <a:t/>
            </a:r>
            <a:endParaRPr sz="1600"/>
          </a:p>
          <a:p>
            <a:pPr indent="0" lvl="0" marL="0" rtl="0" algn="l">
              <a:lnSpc>
                <a:spcPct val="200000"/>
              </a:lnSpc>
              <a:spcBef>
                <a:spcPts val="1600"/>
              </a:spcBef>
              <a:spcAft>
                <a:spcPts val="0"/>
              </a:spcAft>
              <a:buNone/>
            </a:pPr>
            <a:r>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201" name="Google Shape;201;p34"/>
          <p:cNvSpPr txBox="1"/>
          <p:nvPr>
            <p:ph idx="1" type="body"/>
          </p:nvPr>
        </p:nvSpPr>
        <p:spPr>
          <a:xfrm>
            <a:off x="311700" y="559575"/>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22222"/>
                </a:solidFill>
                <a:highlight>
                  <a:srgbClr val="FFFFFF"/>
                </a:highlight>
                <a:latin typeface="Arial"/>
                <a:ea typeface="Arial"/>
                <a:cs typeface="Arial"/>
                <a:sym typeface="Arial"/>
              </a:rPr>
              <a:t>Social Activities for Older Adults Launched by WISE Connect</a:t>
            </a:r>
            <a:endParaRPr b="1" sz="1100">
              <a:solidFill>
                <a:srgbClr val="222222"/>
              </a:solidFill>
              <a:highlight>
                <a:srgbClr val="FFFFFF"/>
              </a:highlight>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From coffee meetups to board games to art sessions, this group is free to join and welcomes you!</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WISE Connect (</a:t>
            </a:r>
            <a:r>
              <a:rPr lang="en" sz="12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www.wisecities.us</a:t>
            </a:r>
            <a:r>
              <a:rPr lang="en" sz="1200">
                <a:solidFill>
                  <a:srgbClr val="222222"/>
                </a:solidFill>
                <a:highlight>
                  <a:srgbClr val="FFFFFF"/>
                </a:highlight>
                <a:latin typeface="Arial"/>
                <a:ea typeface="Arial"/>
                <a:cs typeface="Arial"/>
                <a:sym typeface="Arial"/>
              </a:rPr>
              <a:t>) was founded by UMD alumni to foster connection, engagement, and fulfillment all life long. This year, the City of College Park is partnering with WISE Connect to offer social and recreational activities for residents over age 55.</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initiative engages local businesses to host the group, offering discounts and age-friendly setups. Participating businesses starting September include Proteus Brews, The Greene Turtle, The Board &amp; Brew, Sardi's, Dog Haus Biergarten, Shop Made in MD, Bowlero, Ledo Pizza, with more to come. Have a favorite spot to meet? Let the team know!</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Social connection is key to good health! Come meet new people, get special discounts, explore new places, and have fun! Rides to events will be arranged as needed to ensure transportation is not a barrier to participating.</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calendar of upcoming events can be found at </a:t>
            </a:r>
            <a:r>
              <a:rPr lang="en" sz="12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https://wiseconnect.us/</a:t>
            </a:r>
            <a:r>
              <a:rPr lang="en" sz="1200">
                <a:solidFill>
                  <a:srgbClr val="222222"/>
                </a:solidFill>
                <a:highlight>
                  <a:srgbClr val="FFFFFF"/>
                </a:highlight>
                <a:latin typeface="Arial"/>
                <a:ea typeface="Arial"/>
                <a:cs typeface="Arial"/>
                <a:sym typeface="Arial"/>
              </a:rPr>
              <a:t> or in the Facebook group at </a:t>
            </a:r>
            <a:r>
              <a:rPr lang="en" sz="1200" u="sng">
                <a:solidFill>
                  <a:srgbClr val="1155CC"/>
                </a:solidFill>
                <a:highlight>
                  <a:srgbClr val="FFFFFF"/>
                </a:highlight>
                <a:latin typeface="Arial"/>
                <a:ea typeface="Arial"/>
                <a:cs typeface="Arial"/>
                <a:sym typeface="Arial"/>
                <a:hlinkClick r:id="rId5">
                  <a:extLst>
                    <a:ext uri="{A12FA001-AC4F-418D-AE19-62706E023703}">
                      <ahyp:hlinkClr val="tx"/>
                    </a:ext>
                  </a:extLst>
                </a:hlinkClick>
              </a:rPr>
              <a:t>https://www.facebook.com/groups/cpwiseevents</a:t>
            </a:r>
            <a:r>
              <a:rPr lang="en" sz="1200">
                <a:solidFill>
                  <a:srgbClr val="222222"/>
                </a:solidFill>
                <a:highlight>
                  <a:srgbClr val="FFFFFF"/>
                </a:highlight>
                <a:latin typeface="Arial"/>
                <a:ea typeface="Arial"/>
                <a:cs typeface="Arial"/>
                <a:sym typeface="Arial"/>
              </a:rPr>
              <a:t>, as well as in the attached PDF.</a:t>
            </a:r>
            <a:endParaRPr sz="1200">
              <a:latin typeface="Arial"/>
              <a:ea typeface="Arial"/>
              <a:cs typeface="Arial"/>
              <a:sym typeface="Arial"/>
            </a:endParaRPr>
          </a:p>
          <a:p>
            <a:pPr indent="0" lvl="0" marL="0" rtl="0" algn="l">
              <a:spcBef>
                <a:spcPts val="1600"/>
              </a:spcBef>
              <a:spcAft>
                <a:spcPts val="0"/>
              </a:spcAft>
              <a:buNone/>
            </a:pPr>
            <a:r>
              <a:rPr lang="en" sz="1200">
                <a:solidFill>
                  <a:srgbClr val="222222"/>
                </a:solidFill>
                <a:highlight>
                  <a:srgbClr val="FFFFFF"/>
                </a:highlight>
                <a:latin typeface="Arial"/>
                <a:ea typeface="Arial"/>
                <a:cs typeface="Arial"/>
                <a:sym typeface="Arial"/>
              </a:rPr>
              <a:t>To sign up or ask questions, contact Marie Brodsky by email (</a:t>
            </a:r>
            <a:r>
              <a:rPr lang="en" sz="1200">
                <a:solidFill>
                  <a:srgbClr val="1155CC"/>
                </a:solidFill>
                <a:highlight>
                  <a:srgbClr val="FFFFFF"/>
                </a:highlight>
                <a:latin typeface="Arial"/>
                <a:ea typeface="Arial"/>
                <a:cs typeface="Arial"/>
                <a:sym typeface="Arial"/>
              </a:rPr>
              <a:t>marie@wiseconnect.us</a:t>
            </a:r>
            <a:r>
              <a:rPr lang="en" sz="1200">
                <a:solidFill>
                  <a:srgbClr val="222222"/>
                </a:solidFill>
                <a:highlight>
                  <a:srgbClr val="FFFFFF"/>
                </a:highlight>
                <a:latin typeface="Arial"/>
                <a:ea typeface="Arial"/>
                <a:cs typeface="Arial"/>
                <a:sym typeface="Arial"/>
              </a:rPr>
              <a:t>) or phone (571-354-6626).</a:t>
            </a:r>
            <a:endParaRPr sz="1200">
              <a:solidFill>
                <a:srgbClr val="222222"/>
              </a:solidFill>
              <a:highlight>
                <a:srgbClr val="FFFFFF"/>
              </a:highlight>
              <a:latin typeface="Arial"/>
              <a:ea typeface="Arial"/>
              <a:cs typeface="Arial"/>
              <a:sym typeface="Arial"/>
            </a:endParaRPr>
          </a:p>
          <a:p>
            <a:pPr indent="0" lvl="0" marL="0" rtl="0" algn="l">
              <a:spcBef>
                <a:spcPts val="1600"/>
              </a:spcBef>
              <a:spcAft>
                <a:spcPts val="1600"/>
              </a:spcAft>
              <a:buNone/>
            </a:pPr>
            <a:r>
              <a:rPr lang="en" sz="1200" u="sng">
                <a:solidFill>
                  <a:schemeClr val="hlink"/>
                </a:solidFill>
                <a:highlight>
                  <a:srgbClr val="FFFFFF"/>
                </a:highlight>
                <a:latin typeface="Arial"/>
                <a:ea typeface="Arial"/>
                <a:cs typeface="Arial"/>
                <a:sym typeface="Arial"/>
                <a:hlinkClick r:id="rId6"/>
              </a:rPr>
              <a:t>WISE Events Portal - College Park</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Events Committee Director</a:t>
            </a:r>
            <a:endParaRPr/>
          </a:p>
        </p:txBody>
      </p:sp>
      <p:sp>
        <p:nvSpPr>
          <p:cNvPr id="207" name="Google Shape;207;p3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accent5"/>
                </a:solidFill>
                <a:hlinkClick r:id="rId3">
                  <a:extLst>
                    <a:ext uri="{A12FA001-AC4F-418D-AE19-62706E023703}">
                      <ahyp:hlinkClr val="tx"/>
                    </a:ext>
                  </a:extLst>
                </a:hlinkClick>
              </a:rPr>
              <a:t>NCPCivic@gmail.com</a:t>
            </a:r>
            <a:r>
              <a:rPr lang="en"/>
              <a:t> if interested. Include a small blurb about your experience and why you’re interested in filling the vacancy.</a:t>
            </a:r>
            <a:endParaRPr/>
          </a:p>
          <a:p>
            <a:pPr indent="0" lvl="0" marL="45720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6"/>
          <p:cNvSpPr txBox="1"/>
          <p:nvPr>
            <p:ph type="ctrTitle"/>
          </p:nvPr>
        </p:nvSpPr>
        <p:spPr>
          <a:xfrm>
            <a:off x="2515600" y="1444250"/>
            <a:ext cx="3583800" cy="2185500"/>
          </a:xfrm>
          <a:prstGeom prst="rect">
            <a:avLst/>
          </a:prstGeom>
        </p:spPr>
        <p:txBody>
          <a:bodyPr anchorCtr="0" anchor="b"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 sz="2000">
                <a:highlight>
                  <a:srgbClr val="FFFFFF"/>
                </a:highlight>
              </a:rPr>
              <a:t>48th Place Sidewalk Project Q&amp;A</a:t>
            </a:r>
            <a:endParaRPr b="1" sz="2000">
              <a:highlight>
                <a:srgbClr val="FFFFFF"/>
              </a:highlight>
            </a:endParaRPr>
          </a:p>
          <a:p>
            <a:pPr indent="0" lvl="0" marL="0" rtl="0" algn="ctr">
              <a:lnSpc>
                <a:spcPct val="150000"/>
              </a:lnSpc>
              <a:spcBef>
                <a:spcPts val="0"/>
              </a:spcBef>
              <a:spcAft>
                <a:spcPts val="0"/>
              </a:spcAft>
              <a:buClr>
                <a:schemeClr val="dk1"/>
              </a:buClr>
              <a:buSzPts val="1100"/>
              <a:buFont typeface="Arial"/>
              <a:buNone/>
            </a:pPr>
            <a:r>
              <a:rPr lang="en" sz="2000">
                <a:highlight>
                  <a:srgbClr val="FFFFFF"/>
                </a:highlight>
              </a:rPr>
              <a:t>(Presenters: City Engineer Steve Halpern &amp; GIS Coordinator Jacob Vassalotti)</a:t>
            </a:r>
            <a:endParaRPr sz="2000">
              <a:highlight>
                <a:srgbClr val="FFFFFF"/>
              </a:highlight>
            </a:endParaRPr>
          </a:p>
          <a:p>
            <a:pPr indent="0" lvl="0" marL="0" rtl="0" algn="ctr">
              <a:spcBef>
                <a:spcPts val="0"/>
              </a:spcBef>
              <a:spcAft>
                <a:spcPts val="0"/>
              </a:spcAft>
              <a:buNone/>
            </a:pPr>
            <a:r>
              <a:t/>
            </a:r>
            <a:endParaRPr sz="2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7"/>
          <p:cNvSpPr txBox="1"/>
          <p:nvPr>
            <p:ph type="ctrTitle"/>
          </p:nvPr>
        </p:nvSpPr>
        <p:spPr>
          <a:xfrm>
            <a:off x="2515600" y="1444250"/>
            <a:ext cx="3583800" cy="21855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b="1" sz="2000">
              <a:highlight>
                <a:srgbClr val="FFFFFF"/>
              </a:highlight>
            </a:endParaRPr>
          </a:p>
          <a:p>
            <a:pPr indent="0" lvl="0" marL="0" rtl="0" algn="l">
              <a:lnSpc>
                <a:spcPct val="115000"/>
              </a:lnSpc>
              <a:spcBef>
                <a:spcPts val="1600"/>
              </a:spcBef>
              <a:spcAft>
                <a:spcPts val="0"/>
              </a:spcAft>
              <a:buNone/>
            </a:pPr>
            <a:r>
              <a:t/>
            </a:r>
            <a:endParaRPr b="1" sz="2000">
              <a:highlight>
                <a:srgbClr val="FFFFFF"/>
              </a:highlight>
            </a:endParaRPr>
          </a:p>
          <a:p>
            <a:pPr indent="0" lvl="0" marL="0" rtl="0" algn="l">
              <a:lnSpc>
                <a:spcPct val="115000"/>
              </a:lnSpc>
              <a:spcBef>
                <a:spcPts val="1600"/>
              </a:spcBef>
              <a:spcAft>
                <a:spcPts val="0"/>
              </a:spcAft>
              <a:buNone/>
            </a:pPr>
            <a:r>
              <a:rPr b="1" lang="en" sz="1900">
                <a:highlight>
                  <a:srgbClr val="FFFFFF"/>
                </a:highlight>
              </a:rPr>
              <a:t>Property on the corner of Edgewood and Route One across from Gateway Park Q&amp;A</a:t>
            </a:r>
            <a:endParaRPr b="1" sz="1900">
              <a:highlight>
                <a:srgbClr val="FFFFFF"/>
              </a:highlight>
            </a:endParaRPr>
          </a:p>
          <a:p>
            <a:pPr indent="0" lvl="0" marL="0" rtl="0" algn="l">
              <a:lnSpc>
                <a:spcPct val="150000"/>
              </a:lnSpc>
              <a:spcBef>
                <a:spcPts val="1600"/>
              </a:spcBef>
              <a:spcAft>
                <a:spcPts val="0"/>
              </a:spcAft>
              <a:buNone/>
            </a:pPr>
            <a:r>
              <a:rPr lang="en" sz="1900">
                <a:highlight>
                  <a:srgbClr val="FFFFFF"/>
                </a:highlight>
              </a:rPr>
              <a:t>(Presenter: Property Owner Abdullah Hijazi)</a:t>
            </a:r>
            <a:endParaRPr sz="1900">
              <a:highlight>
                <a:srgbClr val="FFFFFF"/>
              </a:highlight>
            </a:endParaRPr>
          </a:p>
          <a:p>
            <a:pPr indent="0" lvl="0" marL="0" rtl="0" algn="ctr">
              <a:spcBef>
                <a:spcPts val="0"/>
              </a:spcBef>
              <a:spcAft>
                <a:spcPts val="0"/>
              </a:spcAft>
              <a:buNone/>
            </a:pPr>
            <a:r>
              <a:t/>
            </a:r>
            <a:endParaRPr sz="2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b="1" lang="en" sz="1900">
                <a:highlight>
                  <a:srgbClr val="FFFFFF"/>
                </a:highlight>
              </a:rPr>
              <a:t>Property on the corner of Edgewood and Route One across from Gateway Park Q&amp;A</a:t>
            </a:r>
            <a:endParaRPr sz="1800"/>
          </a:p>
        </p:txBody>
      </p:sp>
      <p:pic>
        <p:nvPicPr>
          <p:cNvPr id="223" name="Google Shape;223;p38"/>
          <p:cNvPicPr preferRelativeResize="0"/>
          <p:nvPr/>
        </p:nvPicPr>
        <p:blipFill>
          <a:blip r:embed="rId3">
            <a:alphaModFix/>
          </a:blip>
          <a:stretch>
            <a:fillRect/>
          </a:stretch>
        </p:blipFill>
        <p:spPr>
          <a:xfrm>
            <a:off x="0" y="1090534"/>
            <a:ext cx="9143998" cy="33658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b="1" lang="en" sz="1900">
                <a:highlight>
                  <a:srgbClr val="FFFFFF"/>
                </a:highlight>
              </a:rPr>
              <a:t>Property on the corner of Edgewood and Route One across from Gateway Park Q&amp;A</a:t>
            </a:r>
            <a:endParaRPr sz="1800"/>
          </a:p>
        </p:txBody>
      </p:sp>
      <p:sp>
        <p:nvSpPr>
          <p:cNvPr id="229" name="Google Shape;229;p3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highlight>
                  <a:srgbClr val="FFFFFF"/>
                </a:highlight>
                <a:latin typeface="Calibri"/>
                <a:ea typeface="Calibri"/>
                <a:cs typeface="Calibri"/>
                <a:sym typeface="Calibri"/>
              </a:rPr>
              <a:t>What is the development plan for the property? </a:t>
            </a:r>
            <a:endParaRPr b="1" sz="1200">
              <a:highlight>
                <a:srgbClr val="FFFFFF"/>
              </a:highlight>
              <a:latin typeface="Calibri"/>
              <a:ea typeface="Calibri"/>
              <a:cs typeface="Calibri"/>
              <a:sym typeface="Calibri"/>
            </a:endParaRPr>
          </a:p>
          <a:p>
            <a:pPr indent="0" lvl="0" marL="0" rtl="0" algn="l">
              <a:spcBef>
                <a:spcPts val="0"/>
              </a:spcBef>
              <a:spcAft>
                <a:spcPts val="0"/>
              </a:spcAft>
              <a:buNone/>
            </a:pPr>
            <a:r>
              <a:rPr b="1" lang="en" sz="1200">
                <a:solidFill>
                  <a:schemeClr val="accent5"/>
                </a:solidFill>
                <a:highlight>
                  <a:srgbClr val="FFFFFF"/>
                </a:highlight>
                <a:latin typeface="Calibri"/>
                <a:ea typeface="Calibri"/>
                <a:cs typeface="Calibri"/>
                <a:sym typeface="Calibri"/>
              </a:rPr>
              <a:t>There is no development plan at this time.</a:t>
            </a:r>
            <a:endParaRPr b="1" sz="1200">
              <a:solidFill>
                <a:schemeClr val="accent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1200">
              <a:highlight>
                <a:srgbClr val="FFFFFF"/>
              </a:highlight>
              <a:latin typeface="Calibri"/>
              <a:ea typeface="Calibri"/>
              <a:cs typeface="Calibri"/>
              <a:sym typeface="Calibri"/>
            </a:endParaRPr>
          </a:p>
          <a:p>
            <a:pPr indent="0" lvl="0" marL="0" rtl="0" algn="l">
              <a:spcBef>
                <a:spcPts val="0"/>
              </a:spcBef>
              <a:spcAft>
                <a:spcPts val="0"/>
              </a:spcAft>
              <a:buNone/>
            </a:pPr>
            <a:r>
              <a:rPr b="1" lang="en" sz="1200">
                <a:highlight>
                  <a:srgbClr val="FFFFFF"/>
                </a:highlight>
                <a:latin typeface="Calibri"/>
                <a:ea typeface="Calibri"/>
                <a:cs typeface="Calibri"/>
                <a:sym typeface="Calibri"/>
              </a:rPr>
              <a:t>What action has been taken toward those plans? </a:t>
            </a:r>
            <a:endParaRPr b="1" sz="1200">
              <a:highlight>
                <a:srgbClr val="FFFFFF"/>
              </a:highlight>
              <a:latin typeface="Calibri"/>
              <a:ea typeface="Calibri"/>
              <a:cs typeface="Calibri"/>
              <a:sym typeface="Calibri"/>
            </a:endParaRPr>
          </a:p>
          <a:p>
            <a:pPr indent="0" lvl="0" marL="0" rtl="0" algn="l">
              <a:spcBef>
                <a:spcPts val="0"/>
              </a:spcBef>
              <a:spcAft>
                <a:spcPts val="0"/>
              </a:spcAft>
              <a:buNone/>
            </a:pPr>
            <a:r>
              <a:rPr b="1" lang="en" sz="1200">
                <a:solidFill>
                  <a:schemeClr val="accent5"/>
                </a:solidFill>
                <a:highlight>
                  <a:srgbClr val="FFFFFF"/>
                </a:highlight>
                <a:latin typeface="Calibri"/>
                <a:ea typeface="Calibri"/>
                <a:cs typeface="Calibri"/>
                <a:sym typeface="Calibri"/>
              </a:rPr>
              <a:t>Nothing since the property was purchased.</a:t>
            </a:r>
            <a:endParaRPr b="1" sz="1200">
              <a:solidFill>
                <a:schemeClr val="accent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1200">
              <a:solidFill>
                <a:srgbClr val="C82613"/>
              </a:solidFill>
              <a:highlight>
                <a:srgbClr val="FFFFFF"/>
              </a:highlight>
              <a:latin typeface="Calibri"/>
              <a:ea typeface="Calibri"/>
              <a:cs typeface="Calibri"/>
              <a:sym typeface="Calibri"/>
            </a:endParaRPr>
          </a:p>
          <a:p>
            <a:pPr indent="0" lvl="0" marL="0" rtl="0" algn="l">
              <a:spcBef>
                <a:spcPts val="0"/>
              </a:spcBef>
              <a:spcAft>
                <a:spcPts val="0"/>
              </a:spcAft>
              <a:buNone/>
            </a:pPr>
            <a:r>
              <a:rPr b="1" lang="en" sz="1200">
                <a:highlight>
                  <a:srgbClr val="FFFFFF"/>
                </a:highlight>
                <a:latin typeface="Calibri"/>
                <a:ea typeface="Calibri"/>
                <a:cs typeface="Calibri"/>
                <a:sym typeface="Calibri"/>
              </a:rPr>
              <a:t>Are you aware of the people residing in the woods and if so, do you have any more information? </a:t>
            </a:r>
            <a:endParaRPr b="1" sz="1200">
              <a:highlight>
                <a:srgbClr val="FFFFFF"/>
              </a:highlight>
              <a:latin typeface="Calibri"/>
              <a:ea typeface="Calibri"/>
              <a:cs typeface="Calibri"/>
              <a:sym typeface="Calibri"/>
            </a:endParaRPr>
          </a:p>
          <a:p>
            <a:pPr indent="0" lvl="0" marL="0" rtl="0" algn="l">
              <a:spcBef>
                <a:spcPts val="0"/>
              </a:spcBef>
              <a:spcAft>
                <a:spcPts val="0"/>
              </a:spcAft>
              <a:buNone/>
            </a:pPr>
            <a:r>
              <a:rPr b="1" lang="en" sz="1200">
                <a:solidFill>
                  <a:schemeClr val="accent5"/>
                </a:solidFill>
                <a:highlight>
                  <a:srgbClr val="FFFFFF"/>
                </a:highlight>
                <a:latin typeface="Calibri"/>
                <a:ea typeface="Calibri"/>
                <a:cs typeface="Calibri"/>
                <a:sym typeface="Calibri"/>
              </a:rPr>
              <a:t>I found out from the City, and I cooperated with the City and the Police to have the people relocated or removed. My understanding is that nobody has returned to the site since then.</a:t>
            </a:r>
            <a:endParaRPr b="1" sz="1200">
              <a:solidFill>
                <a:schemeClr val="accent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1200">
              <a:solidFill>
                <a:srgbClr val="C82613"/>
              </a:solidFill>
              <a:highlight>
                <a:srgbClr val="FFFFFF"/>
              </a:highlight>
              <a:latin typeface="Calibri"/>
              <a:ea typeface="Calibri"/>
              <a:cs typeface="Calibri"/>
              <a:sym typeface="Calibri"/>
            </a:endParaRPr>
          </a:p>
          <a:p>
            <a:pPr indent="0" lvl="0" marL="0" rtl="0" algn="l">
              <a:spcBef>
                <a:spcPts val="0"/>
              </a:spcBef>
              <a:spcAft>
                <a:spcPts val="0"/>
              </a:spcAft>
              <a:buNone/>
            </a:pPr>
            <a:r>
              <a:rPr b="1" lang="en" sz="1200">
                <a:highlight>
                  <a:srgbClr val="FFFFFF"/>
                </a:highlight>
                <a:latin typeface="Calibri"/>
                <a:ea typeface="Calibri"/>
                <a:cs typeface="Calibri"/>
                <a:sym typeface="Calibri"/>
              </a:rPr>
              <a:t>Have there been any discussion regarding infrastructure improvements (i.e. the busy intersection and surrounding exit)? </a:t>
            </a:r>
            <a:r>
              <a:rPr b="1" lang="en" sz="1200">
                <a:solidFill>
                  <a:schemeClr val="accent5"/>
                </a:solidFill>
                <a:highlight>
                  <a:srgbClr val="FFFFFF"/>
                </a:highlight>
                <a:latin typeface="Calibri"/>
                <a:ea typeface="Calibri"/>
                <a:cs typeface="Calibri"/>
                <a:sym typeface="Calibri"/>
              </a:rPr>
              <a:t>Yes, but the City Administrator was against using public funds for widening the right of way of Edgewood and 47th Place even though the areas needed for widening were given to the City by the former owner almost 20 years ago. </a:t>
            </a:r>
            <a:endParaRPr b="1" sz="1200">
              <a:solidFill>
                <a:schemeClr val="accent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3" name="Shape 233"/>
        <p:cNvGrpSpPr/>
        <p:nvPr/>
      </p:nvGrpSpPr>
      <p:grpSpPr>
        <a:xfrm>
          <a:off x="0" y="0"/>
          <a:ext cx="0" cy="0"/>
          <a:chOff x="0" y="0"/>
          <a:chExt cx="0" cy="0"/>
        </a:xfrm>
      </p:grpSpPr>
      <p:sp>
        <p:nvSpPr>
          <p:cNvPr id="234" name="Google Shape;234;p40"/>
          <p:cNvSpPr txBox="1"/>
          <p:nvPr>
            <p:ph idx="1" type="body"/>
          </p:nvPr>
        </p:nvSpPr>
        <p:spPr>
          <a:xfrm>
            <a:off x="332250" y="218850"/>
            <a:ext cx="8479500" cy="4705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2400"/>
              <a:t>Motion</a:t>
            </a:r>
            <a:endParaRPr sz="2400"/>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rPr lang="en"/>
              <a:t>I move that </a:t>
            </a:r>
            <a:r>
              <a:rPr lang="en"/>
              <a:t>. . .</a:t>
            </a:r>
            <a:endParaRPr/>
          </a:p>
          <a:p>
            <a:pPr indent="0" lvl="0" marL="457200" rtl="0" algn="l">
              <a:spcBef>
                <a:spcPts val="1600"/>
              </a:spcBef>
              <a:spcAft>
                <a:spcPts val="0"/>
              </a:spcAft>
              <a:buClr>
                <a:schemeClr val="dk1"/>
              </a:buClr>
              <a:buSzPts val="1100"/>
              <a:buFont typeface="Arial"/>
              <a:buNone/>
            </a:pPr>
            <a:r>
              <a:t/>
            </a:r>
            <a:endParaRPr/>
          </a:p>
          <a:p>
            <a:pPr indent="0" lvl="0" marL="457200" rtl="0" algn="ctr">
              <a:spcBef>
                <a:spcPts val="1600"/>
              </a:spcBef>
              <a:spcAft>
                <a:spcPts val="0"/>
              </a:spcAft>
              <a:buNone/>
            </a:pPr>
            <a:r>
              <a:t/>
            </a:r>
            <a:endParaRPr sz="24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Unscheduled Motions and Announcements</a:t>
            </a:r>
            <a:endParaRPr/>
          </a:p>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idx="4294967295" type="title"/>
          </p:nvPr>
        </p:nvSpPr>
        <p:spPr>
          <a:xfrm>
            <a:off x="311700" y="546000"/>
            <a:ext cx="8520600" cy="10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Our Next Meeting: March 12, 2026</a:t>
            </a:r>
            <a:endParaRPr>
              <a:solidFill>
                <a:schemeClr val="lt2"/>
              </a:solidFill>
            </a:endParaRPr>
          </a:p>
        </p:txBody>
      </p:sp>
      <p:sp>
        <p:nvSpPr>
          <p:cNvPr id="245" name="Google Shape;245;p42"/>
          <p:cNvSpPr txBox="1"/>
          <p:nvPr>
            <p:ph idx="4294967295" type="body"/>
          </p:nvPr>
        </p:nvSpPr>
        <p:spPr>
          <a:xfrm>
            <a:off x="311700" y="1740096"/>
            <a:ext cx="8520600" cy="54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 and</a:t>
            </a:r>
            <a:r>
              <a:rPr lang="en"/>
              <a:t> we’re so excited to see you </a:t>
            </a:r>
            <a:r>
              <a:rPr lang="en"/>
              <a:t>then</a:t>
            </a:r>
            <a:r>
              <a:rPr lang="en"/>
              <a:t>! </a:t>
            </a:r>
            <a:endParaRPr/>
          </a:p>
        </p:txBody>
      </p:sp>
      <p:pic>
        <p:nvPicPr>
          <p:cNvPr descr="Hands forming the shape of a heart around he sun at sunset" id="246" name="Google Shape;246;p42"/>
          <p:cNvPicPr preferRelativeResize="0"/>
          <p:nvPr/>
        </p:nvPicPr>
        <p:blipFill rotWithShape="1">
          <a:blip r:embed="rId3">
            <a:alphaModFix/>
          </a:blip>
          <a:srcRect b="0" l="8008" r="18043" t="16576"/>
          <a:stretch/>
        </p:blipFill>
        <p:spPr>
          <a:xfrm>
            <a:off x="3184201" y="2697675"/>
            <a:ext cx="2775600" cy="20880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148000"/>
            <a:ext cx="8520600" cy="153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Motion to Approve </a:t>
            </a:r>
            <a:endParaRPr/>
          </a:p>
          <a:p>
            <a:pPr indent="0" lvl="0" marL="0" rtl="0" algn="ctr">
              <a:spcBef>
                <a:spcPts val="0"/>
              </a:spcBef>
              <a:spcAft>
                <a:spcPts val="0"/>
              </a:spcAft>
              <a:buNone/>
            </a:pPr>
            <a:r>
              <a:rPr lang="en"/>
              <a:t>Minutes</a:t>
            </a:r>
            <a:endParaRPr/>
          </a:p>
        </p:txBody>
      </p:sp>
      <p:sp>
        <p:nvSpPr>
          <p:cNvPr id="87" name="Google Shape;87;p17"/>
          <p:cNvSpPr txBox="1"/>
          <p:nvPr/>
        </p:nvSpPr>
        <p:spPr>
          <a:xfrm>
            <a:off x="503825" y="1681900"/>
            <a:ext cx="8038500" cy="19086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a:t>
            </a:r>
            <a:r>
              <a:rPr lang="en" sz="1600">
                <a:solidFill>
                  <a:schemeClr val="dk1"/>
                </a:solidFill>
                <a:latin typeface="Open Sans"/>
                <a:ea typeface="Open Sans"/>
                <a:cs typeface="Open Sans"/>
                <a:sym typeface="Open Sans"/>
              </a:rPr>
              <a:t> move to approve the January minutes as posted on the NCPCA website and provided to members before this meeting.</a:t>
            </a:r>
            <a:endParaRPr sz="1600">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Clr>
                <a:schemeClr val="dk1"/>
              </a:buClr>
              <a:buSzPts val="1100"/>
              <a:buFont typeface="Arial"/>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1210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President Report</a:t>
            </a:r>
            <a:endParaRPr/>
          </a:p>
        </p:txBody>
      </p:sp>
      <p:pic>
        <p:nvPicPr>
          <p:cNvPr id="93" name="Google Shape;93;p18"/>
          <p:cNvPicPr preferRelativeResize="0"/>
          <p:nvPr/>
        </p:nvPicPr>
        <p:blipFill>
          <a:blip r:embed="rId3">
            <a:alphaModFix/>
          </a:blip>
          <a:stretch>
            <a:fillRect/>
          </a:stretch>
        </p:blipFill>
        <p:spPr>
          <a:xfrm>
            <a:off x="5111400" y="555450"/>
            <a:ext cx="4032600" cy="4032600"/>
          </a:xfrm>
          <a:prstGeom prst="rect">
            <a:avLst/>
          </a:prstGeom>
          <a:noFill/>
          <a:ln>
            <a:noFill/>
          </a:ln>
        </p:spPr>
      </p:pic>
      <p:sp>
        <p:nvSpPr>
          <p:cNvPr id="94" name="Google Shape;94;p18"/>
          <p:cNvSpPr txBox="1"/>
          <p:nvPr>
            <p:ph idx="1" type="body"/>
          </p:nvPr>
        </p:nvSpPr>
        <p:spPr>
          <a:xfrm>
            <a:off x="311700" y="952375"/>
            <a:ext cx="56862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SzPts val="1600"/>
              <a:buChar char="●"/>
            </a:pPr>
            <a:r>
              <a:rPr lang="en" sz="1600"/>
              <a:t>NCPCA Coffee Socials - Sunday before the </a:t>
            </a:r>
            <a:r>
              <a:rPr lang="en" sz="1600"/>
              <a:t>monthly meeting at Proteus Brews. Next meeting: March 8th.</a:t>
            </a:r>
            <a:endParaRPr sz="1600"/>
          </a:p>
          <a:p>
            <a:pPr indent="-330200" lvl="0" marL="457200" rtl="0" algn="l">
              <a:lnSpc>
                <a:spcPct val="100000"/>
              </a:lnSpc>
              <a:spcBef>
                <a:spcPts val="1600"/>
              </a:spcBef>
              <a:spcAft>
                <a:spcPts val="0"/>
              </a:spcAft>
              <a:buSzPts val="1600"/>
              <a:buChar char="●"/>
            </a:pPr>
            <a:r>
              <a:rPr lang="en" sz="1600"/>
              <a:t>Treasurer, Development, and Events </a:t>
            </a:r>
            <a:r>
              <a:rPr lang="en" sz="1600"/>
              <a:t>committee</a:t>
            </a:r>
            <a:r>
              <a:rPr lang="en" sz="1600"/>
              <a:t> vacancies.</a:t>
            </a:r>
            <a:endParaRPr sz="1600"/>
          </a:p>
          <a:p>
            <a:pPr indent="-330200" lvl="0" marL="457200" rtl="0" algn="l">
              <a:lnSpc>
                <a:spcPct val="100000"/>
              </a:lnSpc>
              <a:spcBef>
                <a:spcPts val="1600"/>
              </a:spcBef>
              <a:spcAft>
                <a:spcPts val="0"/>
              </a:spcAft>
              <a:buSzPts val="1600"/>
              <a:buChar char="●"/>
            </a:pPr>
            <a:r>
              <a:rPr lang="en" sz="1600"/>
              <a:t>Please send any interest for open positions or general </a:t>
            </a:r>
            <a:r>
              <a:rPr lang="en" sz="1600"/>
              <a:t>inquiries</a:t>
            </a:r>
            <a:r>
              <a:rPr lang="en" sz="1600"/>
              <a:t> to </a:t>
            </a:r>
            <a:r>
              <a:rPr lang="en" sz="1600" u="sng">
                <a:solidFill>
                  <a:schemeClr val="hlink"/>
                </a:solidFill>
                <a:hlinkClick r:id="rId4"/>
              </a:rPr>
              <a:t>NCPCivic@gmail.com</a:t>
            </a:r>
            <a:endParaRPr sz="1600"/>
          </a:p>
          <a:p>
            <a:pPr indent="-330200" lvl="0" marL="457200" rtl="0" algn="l">
              <a:lnSpc>
                <a:spcPct val="100000"/>
              </a:lnSpc>
              <a:spcBef>
                <a:spcPts val="1600"/>
              </a:spcBef>
              <a:spcAft>
                <a:spcPts val="0"/>
              </a:spcAft>
              <a:buSzPts val="1600"/>
              <a:buChar char="●"/>
            </a:pPr>
            <a:r>
              <a:rPr lang="en" sz="1600"/>
              <a:t>Hollywood Shopping Center Follow-up: Concerns regarding dated appearance of shopping center, safety hazards (fading parking lines, lack of traffic signage, congested entry/exit way), lack of cooperation with owner, potential environmental impacts to surrounding wooded area (trash, etc.)</a:t>
            </a:r>
            <a:endParaRPr sz="1600"/>
          </a:p>
          <a:p>
            <a:pPr indent="-330200" lvl="0" marL="457200" rtl="0" algn="l">
              <a:lnSpc>
                <a:spcPct val="100000"/>
              </a:lnSpc>
              <a:spcBef>
                <a:spcPts val="1600"/>
              </a:spcBef>
              <a:spcAft>
                <a:spcPts val="0"/>
              </a:spcAft>
              <a:buSzPts val="1600"/>
              <a:buChar char="●"/>
            </a:pPr>
            <a:r>
              <a:rPr lang="en" sz="1600"/>
              <a:t>Ranked Choice Voting support letter sent to Mayor and Council’s office 2/9.</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400"/>
          </a:p>
          <a:p>
            <a:pPr indent="0" lvl="0" marL="0" rtl="0" algn="l">
              <a:lnSpc>
                <a:spcPct val="100000"/>
              </a:lnSpc>
              <a:spcBef>
                <a:spcPts val="1600"/>
              </a:spcBef>
              <a:spcAft>
                <a:spcPts val="0"/>
              </a:spcAft>
              <a:buNone/>
            </a:pPr>
            <a:r>
              <a:t/>
            </a:r>
            <a:endParaRPr sz="1600"/>
          </a:p>
          <a:p>
            <a:pPr indent="0" lvl="0" marL="457200" rtl="0" algn="l">
              <a:lnSpc>
                <a:spcPct val="100000"/>
              </a:lnSpc>
              <a:spcBef>
                <a:spcPts val="1600"/>
              </a:spcBef>
              <a:spcAft>
                <a:spcPts val="0"/>
              </a:spcAft>
              <a:buNone/>
            </a:pPr>
            <a:r>
              <a:t/>
            </a:r>
            <a:endParaRPr sz="1600"/>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1210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President Report</a:t>
            </a:r>
            <a:endParaRPr/>
          </a:p>
        </p:txBody>
      </p:sp>
      <p:sp>
        <p:nvSpPr>
          <p:cNvPr id="100" name="Google Shape;100;p19"/>
          <p:cNvSpPr txBox="1"/>
          <p:nvPr>
            <p:ph idx="1" type="body"/>
          </p:nvPr>
        </p:nvSpPr>
        <p:spPr>
          <a:xfrm>
            <a:off x="311700" y="952375"/>
            <a:ext cx="56862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SzPts val="1600"/>
              <a:buChar char="●"/>
            </a:pPr>
            <a:r>
              <a:rPr lang="en" sz="1600"/>
              <a:t>Belated announcement: A special thanks to the College Park Seniors for creating new ornaments this holiday season for the North College Park Community Tree.</a:t>
            </a:r>
            <a:endParaRPr sz="1600"/>
          </a:p>
          <a:p>
            <a:pPr indent="-330200" lvl="0" marL="457200" rtl="0" algn="l">
              <a:lnSpc>
                <a:spcPct val="100000"/>
              </a:lnSpc>
              <a:spcBef>
                <a:spcPts val="1600"/>
              </a:spcBef>
              <a:spcAft>
                <a:spcPts val="0"/>
              </a:spcAft>
              <a:buSzPts val="1600"/>
              <a:buChar char="●"/>
            </a:pPr>
            <a:r>
              <a:rPr lang="en" sz="1600"/>
              <a:t>An additional thank you to Dave Turley for not only coordinating this, but also for taking the time to teach Seniors how to create holiday wreaths, an enriching and inclusive activity that was a hit with our broader Senior community.</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400"/>
          </a:p>
          <a:p>
            <a:pPr indent="0" lvl="0" marL="0" rtl="0" algn="l">
              <a:lnSpc>
                <a:spcPct val="100000"/>
              </a:lnSpc>
              <a:spcBef>
                <a:spcPts val="1600"/>
              </a:spcBef>
              <a:spcAft>
                <a:spcPts val="0"/>
              </a:spcAft>
              <a:buNone/>
            </a:pPr>
            <a:r>
              <a:t/>
            </a:r>
            <a:endParaRPr sz="1600"/>
          </a:p>
          <a:p>
            <a:pPr indent="0" lvl="0" marL="457200" rtl="0" algn="l">
              <a:lnSpc>
                <a:spcPct val="100000"/>
              </a:lnSpc>
              <a:spcBef>
                <a:spcPts val="1600"/>
              </a:spcBef>
              <a:spcAft>
                <a:spcPts val="0"/>
              </a:spcAft>
              <a:buNone/>
            </a:pPr>
            <a:r>
              <a:t/>
            </a:r>
            <a:endParaRPr sz="1600"/>
          </a:p>
          <a:p>
            <a:pPr indent="0" lvl="0" marL="0" rtl="0" algn="l">
              <a:spcBef>
                <a:spcPts val="1600"/>
              </a:spcBef>
              <a:spcAft>
                <a:spcPts val="1600"/>
              </a:spcAft>
              <a:buNone/>
            </a:pPr>
            <a:r>
              <a:t/>
            </a:r>
            <a:endParaRPr/>
          </a:p>
        </p:txBody>
      </p:sp>
      <p:pic>
        <p:nvPicPr>
          <p:cNvPr id="101" name="Google Shape;101;p19"/>
          <p:cNvPicPr preferRelativeResize="0"/>
          <p:nvPr/>
        </p:nvPicPr>
        <p:blipFill>
          <a:blip r:embed="rId3">
            <a:alphaModFix/>
          </a:blip>
          <a:stretch>
            <a:fillRect/>
          </a:stretch>
        </p:blipFill>
        <p:spPr>
          <a:xfrm>
            <a:off x="6137700" y="735175"/>
            <a:ext cx="2841300" cy="3788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idx="1" type="body"/>
          </p:nvPr>
        </p:nvSpPr>
        <p:spPr>
          <a:xfrm>
            <a:off x="311700" y="1189000"/>
            <a:ext cx="45426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rgbClr val="202124"/>
                </a:solidFill>
                <a:highlight>
                  <a:schemeClr val="lt1"/>
                </a:highlight>
                <a:latin typeface="Roboto"/>
                <a:ea typeface="Roboto"/>
                <a:cs typeface="Roboto"/>
                <a:sym typeface="Roboto"/>
              </a:rPr>
              <a:t>Ethics</a:t>
            </a:r>
            <a:r>
              <a:rPr b="1" lang="en" sz="1900">
                <a:solidFill>
                  <a:srgbClr val="202124"/>
                </a:solidFill>
                <a:highlight>
                  <a:schemeClr val="lt1"/>
                </a:highlight>
                <a:latin typeface="Roboto"/>
                <a:ea typeface="Roboto"/>
                <a:cs typeface="Roboto"/>
                <a:sym typeface="Roboto"/>
              </a:rPr>
              <a:t> Commission</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160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Governs the ethical standards of conduct by City officials and employees accomplished via disclosure requirements.</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City code establishes the role and authority of the commission.</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7 members; ; 3 year term.</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Meetings are as needed.</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Staff Liaison: Yvette Allen</a:t>
            </a:r>
            <a:endParaRPr sz="16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rPr lang="en" sz="1600">
                <a:solidFill>
                  <a:srgbClr val="202124"/>
                </a:solidFill>
                <a:highlight>
                  <a:schemeClr val="lt1"/>
                </a:highlight>
                <a:latin typeface="Roboto"/>
                <a:ea typeface="Roboto"/>
                <a:cs typeface="Roboto"/>
                <a:sym typeface="Roboto"/>
              </a:rPr>
              <a:t>Email:</a:t>
            </a:r>
            <a:r>
              <a:rPr lang="en" sz="1600" u="sng">
                <a:solidFill>
                  <a:schemeClr val="hlink"/>
                </a:solidFill>
                <a:highlight>
                  <a:schemeClr val="lt1"/>
                </a:highlight>
                <a:latin typeface="Roboto"/>
                <a:ea typeface="Roboto"/>
                <a:cs typeface="Roboto"/>
                <a:sym typeface="Roboto"/>
                <a:hlinkClick r:id="rId3"/>
              </a:rPr>
              <a:t> </a:t>
            </a:r>
            <a:r>
              <a:rPr lang="en" sz="1600" u="sng">
                <a:solidFill>
                  <a:schemeClr val="hlink"/>
                </a:solidFill>
                <a:highlight>
                  <a:schemeClr val="lt1"/>
                </a:highlight>
                <a:latin typeface="Roboto"/>
                <a:ea typeface="Roboto"/>
                <a:cs typeface="Roboto"/>
                <a:sym typeface="Roboto"/>
                <a:hlinkClick r:id="rId4"/>
              </a:rPr>
              <a:t>yallen@collegeparkmd.gov</a:t>
            </a:r>
            <a:r>
              <a:rPr lang="en" sz="1600">
                <a:solidFill>
                  <a:srgbClr val="202124"/>
                </a:solidFill>
                <a:highlight>
                  <a:schemeClr val="lt1"/>
                </a:highlight>
                <a:latin typeface="Roboto"/>
                <a:ea typeface="Roboto"/>
                <a:cs typeface="Roboto"/>
                <a:sym typeface="Roboto"/>
              </a:rPr>
              <a:t> </a:t>
            </a:r>
            <a:endParaRPr sz="16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t/>
            </a:r>
            <a:endParaRPr b="1"/>
          </a:p>
          <a:p>
            <a:pPr indent="0" lvl="0" marL="0" rtl="0" algn="l">
              <a:spcBef>
                <a:spcPts val="1600"/>
              </a:spcBef>
              <a:spcAft>
                <a:spcPts val="1600"/>
              </a:spcAft>
              <a:buNone/>
            </a:pPr>
            <a:r>
              <a:t/>
            </a:r>
            <a:endParaRPr b="1"/>
          </a:p>
        </p:txBody>
      </p:sp>
      <p:sp>
        <p:nvSpPr>
          <p:cNvPr id="107" name="Google Shape;107;p20"/>
          <p:cNvSpPr txBox="1"/>
          <p:nvPr>
            <p:ph type="title"/>
          </p:nvPr>
        </p:nvSpPr>
        <p:spPr>
          <a:xfrm>
            <a:off x="311700" y="245325"/>
            <a:ext cx="8520600" cy="109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President Report</a:t>
            </a:r>
            <a:endParaRPr/>
          </a:p>
          <a:p>
            <a:pPr indent="0" lvl="0" marL="0" rtl="0" algn="l">
              <a:spcBef>
                <a:spcPts val="0"/>
              </a:spcBef>
              <a:spcAft>
                <a:spcPts val="0"/>
              </a:spcAft>
              <a:buNone/>
            </a:pPr>
            <a:r>
              <a:rPr b="1" lang="en" sz="2400" u="sng">
                <a:solidFill>
                  <a:srgbClr val="274E13"/>
                </a:solidFill>
              </a:rPr>
              <a:t>C</a:t>
            </a:r>
            <a:r>
              <a:rPr b="1" lang="en" sz="2400" u="sng">
                <a:solidFill>
                  <a:srgbClr val="274E13"/>
                </a:solidFill>
              </a:rPr>
              <a:t>ollege Park Community Corner</a:t>
            </a:r>
            <a:r>
              <a:rPr lang="en">
                <a:solidFill>
                  <a:srgbClr val="274E13"/>
                </a:solidFill>
              </a:rPr>
              <a:t> </a:t>
            </a:r>
            <a:endParaRPr>
              <a:solidFill>
                <a:srgbClr val="274E13"/>
              </a:solidFill>
            </a:endParaRPr>
          </a:p>
        </p:txBody>
      </p:sp>
      <p:pic>
        <p:nvPicPr>
          <p:cNvPr id="108" name="Google Shape;108;p20"/>
          <p:cNvPicPr preferRelativeResize="0"/>
          <p:nvPr/>
        </p:nvPicPr>
        <p:blipFill>
          <a:blip r:embed="rId5">
            <a:alphaModFix/>
          </a:blip>
          <a:stretch>
            <a:fillRect/>
          </a:stretch>
        </p:blipFill>
        <p:spPr>
          <a:xfrm>
            <a:off x="5748116" y="878401"/>
            <a:ext cx="2804501" cy="2804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352775" y="1335525"/>
            <a:ext cx="45426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Continue checking your email for NCPCA updates.</a:t>
            </a:r>
            <a:endParaRPr sz="1600"/>
          </a:p>
          <a:p>
            <a:pPr indent="-330200" lvl="0" marL="457200" rtl="0" algn="l">
              <a:lnSpc>
                <a:spcPct val="100000"/>
              </a:lnSpc>
              <a:spcBef>
                <a:spcPts val="0"/>
              </a:spcBef>
              <a:spcAft>
                <a:spcPts val="0"/>
              </a:spcAft>
              <a:buSzPts val="1600"/>
              <a:buChar char="●"/>
            </a:pPr>
            <a:r>
              <a:rPr lang="en" sz="1600"/>
              <a:t>Email us any questions, concerns, or needs! Help us make this meeting the most meaningful it can be.</a:t>
            </a:r>
            <a:endParaRPr sz="1600"/>
          </a:p>
          <a:p>
            <a:pPr indent="-330200" lvl="0" marL="457200" rtl="0" algn="l">
              <a:lnSpc>
                <a:spcPct val="100000"/>
              </a:lnSpc>
              <a:spcBef>
                <a:spcPts val="0"/>
              </a:spcBef>
              <a:spcAft>
                <a:spcPts val="0"/>
              </a:spcAft>
              <a:buSzPts val="1600"/>
              <a:buChar char="●"/>
            </a:pPr>
            <a:r>
              <a:rPr lang="en" sz="1600">
                <a:solidFill>
                  <a:srgbClr val="202124"/>
                </a:solidFill>
                <a:highlight>
                  <a:srgbClr val="FFFFFF"/>
                </a:highlight>
                <a:latin typeface="Roboto"/>
                <a:ea typeface="Roboto"/>
                <a:cs typeface="Roboto"/>
                <a:sym typeface="Roboto"/>
              </a:rPr>
              <a:t>NCPCA Association (</a:t>
            </a:r>
            <a:r>
              <a:rPr lang="en" sz="1600" u="sng">
                <a:solidFill>
                  <a:schemeClr val="hlink"/>
                </a:solidFill>
                <a:highlight>
                  <a:srgbClr val="FFFFFF"/>
                </a:highlight>
                <a:latin typeface="Roboto"/>
                <a:ea typeface="Roboto"/>
                <a:cs typeface="Roboto"/>
                <a:sym typeface="Roboto"/>
                <a:hlinkClick r:id="rId3"/>
              </a:rPr>
              <a:t>ncpcivic@gmail.com</a:t>
            </a:r>
            <a:r>
              <a:rPr lang="en" sz="1600">
                <a:solidFill>
                  <a:srgbClr val="202124"/>
                </a:solidFill>
                <a:highlight>
                  <a:srgbClr val="FFFFFF"/>
                </a:highlight>
                <a:latin typeface="Roboto"/>
                <a:ea typeface="Roboto"/>
                <a:cs typeface="Roboto"/>
                <a:sym typeface="Roboto"/>
              </a:rPr>
              <a:t>)</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sp>
        <p:nvSpPr>
          <p:cNvPr id="114" name="Google Shape;114;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Vice </a:t>
            </a:r>
            <a:r>
              <a:rPr lang="en"/>
              <a:t>President Report</a:t>
            </a:r>
            <a:endParaRPr/>
          </a:p>
        </p:txBody>
      </p:sp>
      <p:pic>
        <p:nvPicPr>
          <p:cNvPr id="115" name="Google Shape;115;p21"/>
          <p:cNvPicPr preferRelativeResize="0"/>
          <p:nvPr/>
        </p:nvPicPr>
        <p:blipFill>
          <a:blip r:embed="rId4">
            <a:alphaModFix/>
          </a:blip>
          <a:stretch>
            <a:fillRect/>
          </a:stretch>
        </p:blipFill>
        <p:spPr>
          <a:xfrm>
            <a:off x="4710850" y="555450"/>
            <a:ext cx="4032600" cy="403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Treasurer Report</a:t>
            </a:r>
            <a:endParaRPr/>
          </a:p>
        </p:txBody>
      </p:sp>
      <p:graphicFrame>
        <p:nvGraphicFramePr>
          <p:cNvPr id="121" name="Google Shape;121;p22"/>
          <p:cNvGraphicFramePr/>
          <p:nvPr/>
        </p:nvGraphicFramePr>
        <p:xfrm>
          <a:off x="200650" y="2705185"/>
          <a:ext cx="3000000" cy="3000000"/>
        </p:xfrm>
        <a:graphic>
          <a:graphicData uri="http://schemas.openxmlformats.org/drawingml/2006/table">
            <a:tbl>
              <a:tblPr>
                <a:noFill/>
                <a:tableStyleId>{CD3324FE-7F88-4D2B-983C-06F04EAFB937}</a:tableStyleId>
              </a:tblPr>
              <a:tblGrid>
                <a:gridCol w="3078650"/>
                <a:gridCol w="996225"/>
              </a:tblGrid>
              <a:tr h="100000">
                <a:tc gridSpan="2">
                  <a:txBody>
                    <a:bodyPr/>
                    <a:lstStyle/>
                    <a:p>
                      <a:pPr indent="0" lvl="0" marL="0" rtl="0" algn="ctr">
                        <a:spcBef>
                          <a:spcPts val="0"/>
                        </a:spcBef>
                        <a:spcAft>
                          <a:spcPts val="0"/>
                        </a:spcAft>
                        <a:buNone/>
                      </a:pPr>
                      <a:r>
                        <a:rPr lang="en"/>
                        <a:t>SECU Savings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$336.73</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Interest Paid YTD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$0.20</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gridSpan="2">
                  <a:txBody>
                    <a:bodyPr/>
                    <a:lstStyle/>
                    <a:p>
                      <a:pPr indent="0" lvl="0" marL="0" rtl="0" algn="ctr">
                        <a:spcBef>
                          <a:spcPts val="0"/>
                        </a:spcBef>
                        <a:spcAft>
                          <a:spcPts val="0"/>
                        </a:spcAft>
                        <a:buNone/>
                      </a:pPr>
                      <a:r>
                        <a:rPr lang="en"/>
                        <a:t>Recent Transactions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l">
                        <a:spcBef>
                          <a:spcPts val="0"/>
                        </a:spcBef>
                        <a:spcAft>
                          <a:spcPts val="0"/>
                        </a:spcAft>
                        <a:buNone/>
                      </a:pPr>
                      <a:r>
                        <a:rPr lang="en"/>
                        <a:t>Interest Credits 1/31</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$0.10</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22" name="Google Shape;122;p22"/>
          <p:cNvGraphicFramePr/>
          <p:nvPr/>
        </p:nvGraphicFramePr>
        <p:xfrm>
          <a:off x="200650" y="1225228"/>
          <a:ext cx="3000000" cy="3000000"/>
        </p:xfrm>
        <a:graphic>
          <a:graphicData uri="http://schemas.openxmlformats.org/drawingml/2006/table">
            <a:tbl>
              <a:tblPr>
                <a:noFill/>
                <a:tableStyleId>{CD3324FE-7F88-4D2B-983C-06F04EAFB937}</a:tableStyleId>
              </a:tblPr>
              <a:tblGrid>
                <a:gridCol w="2690750"/>
                <a:gridCol w="1384125"/>
              </a:tblGrid>
              <a:tr h="396200">
                <a:tc gridSpan="2">
                  <a:txBody>
                    <a:bodyPr/>
                    <a:lstStyle/>
                    <a:p>
                      <a:pPr indent="0" lvl="0" marL="0" rtl="0" algn="ctr">
                        <a:spcBef>
                          <a:spcPts val="0"/>
                        </a:spcBef>
                        <a:spcAft>
                          <a:spcPts val="0"/>
                        </a:spcAft>
                        <a:buNone/>
                      </a:pPr>
                      <a:r>
                        <a:rPr lang="en"/>
                        <a:t>SECU Checking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$1,155.98</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25">
                <a:tc gridSpan="2">
                  <a:txBody>
                    <a:bodyPr/>
                    <a:lstStyle/>
                    <a:p>
                      <a:pPr indent="0" lvl="0" marL="0" rtl="0" algn="l">
                        <a:spcBef>
                          <a:spcPts val="0"/>
                        </a:spcBef>
                        <a:spcAft>
                          <a:spcPts val="0"/>
                        </a:spcAft>
                        <a:buNone/>
                      </a:pPr>
                      <a:r>
                        <a:rPr lang="en"/>
                        <a:t>Recent transactions: mailchimp</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123" name="Google Shape;123;p22"/>
          <p:cNvSpPr txBox="1"/>
          <p:nvPr/>
        </p:nvSpPr>
        <p:spPr>
          <a:xfrm>
            <a:off x="200650" y="4670713"/>
            <a:ext cx="324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*As of 7:00PM EST 2/12/2025</a:t>
            </a:r>
            <a:endParaRPr sz="1000">
              <a:latin typeface="Open Sans"/>
              <a:ea typeface="Open Sans"/>
              <a:cs typeface="Open Sans"/>
              <a:sym typeface="Open Sans"/>
            </a:endParaRPr>
          </a:p>
        </p:txBody>
      </p:sp>
      <p:sp>
        <p:nvSpPr>
          <p:cNvPr id="124" name="Google Shape;124;p22"/>
          <p:cNvSpPr txBox="1"/>
          <p:nvPr>
            <p:ph idx="1" type="body"/>
          </p:nvPr>
        </p:nvSpPr>
        <p:spPr>
          <a:xfrm>
            <a:off x="4401800" y="154200"/>
            <a:ext cx="4742100" cy="483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t>Activities</a:t>
            </a:r>
            <a:endParaRPr sz="1600"/>
          </a:p>
          <a:p>
            <a:pPr indent="-330200" lvl="0" marL="457200" rtl="0" algn="l">
              <a:lnSpc>
                <a:spcPct val="115000"/>
              </a:lnSpc>
              <a:spcBef>
                <a:spcPts val="0"/>
              </a:spcBef>
              <a:spcAft>
                <a:spcPts val="0"/>
              </a:spcAft>
              <a:buSzPts val="1600"/>
              <a:buChar char="●"/>
            </a:pPr>
            <a:r>
              <a:rPr lang="en" sz="1600"/>
              <a:t>MailChimp monthly upgrade: $13</a:t>
            </a:r>
            <a:endParaRPr sz="1600"/>
          </a:p>
          <a:p>
            <a:pPr indent="-330200" lvl="0" marL="457200" rtl="0" algn="l">
              <a:lnSpc>
                <a:spcPct val="115000"/>
              </a:lnSpc>
              <a:spcBef>
                <a:spcPts val="0"/>
              </a:spcBef>
              <a:spcAft>
                <a:spcPts val="0"/>
              </a:spcAft>
              <a:buSzPts val="1600"/>
              <a:buChar char="●"/>
            </a:pPr>
            <a:r>
              <a:rPr lang="en" sz="1600"/>
              <a:t>New Treasurer - Seeking a replacement to start training in the new year</a:t>
            </a:r>
            <a:endParaRPr sz="1600"/>
          </a:p>
          <a:p>
            <a:pPr indent="0" lvl="0" marL="0" rtl="0" algn="l">
              <a:lnSpc>
                <a:spcPct val="115000"/>
              </a:lnSpc>
              <a:spcBef>
                <a:spcPts val="0"/>
              </a:spcBef>
              <a:spcAft>
                <a:spcPts val="0"/>
              </a:spcAft>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Secretary</a:t>
            </a:r>
            <a:r>
              <a:rPr lang="en"/>
              <a:t> Report</a:t>
            </a:r>
            <a:endParaRPr/>
          </a:p>
        </p:txBody>
      </p:sp>
      <p:sp>
        <p:nvSpPr>
          <p:cNvPr id="130" name="Google Shape;130;p23"/>
          <p:cNvSpPr txBox="1"/>
          <p:nvPr>
            <p:ph idx="1" type="body"/>
          </p:nvPr>
        </p:nvSpPr>
        <p:spPr>
          <a:xfrm>
            <a:off x="352775" y="1147225"/>
            <a:ext cx="4935900" cy="354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State your name when speaking to facilitate the </a:t>
            </a:r>
            <a:r>
              <a:rPr lang="en"/>
              <a:t>official</a:t>
            </a:r>
            <a:r>
              <a:rPr lang="en"/>
              <a:t> minutes. If on Zoom, enter your first and last name in the chat.</a:t>
            </a:r>
            <a:endParaRPr/>
          </a:p>
          <a:p>
            <a:pPr indent="-342900" lvl="0" marL="457200" rtl="0" algn="l">
              <a:lnSpc>
                <a:spcPct val="100000"/>
              </a:lnSpc>
              <a:spcBef>
                <a:spcPts val="1600"/>
              </a:spcBef>
              <a:spcAft>
                <a:spcPts val="0"/>
              </a:spcAft>
              <a:buSzPts val="1800"/>
              <a:buChar char="●"/>
            </a:pPr>
            <a:r>
              <a:rPr lang="en"/>
              <a:t>Pilot “NCPCA Update” email Monday after meeting:</a:t>
            </a:r>
            <a:endParaRPr/>
          </a:p>
          <a:p>
            <a:pPr indent="-317500" lvl="1" marL="914400" rtl="0" algn="l">
              <a:lnSpc>
                <a:spcPct val="100000"/>
              </a:lnSpc>
              <a:spcBef>
                <a:spcPts val="1600"/>
              </a:spcBef>
              <a:spcAft>
                <a:spcPts val="0"/>
              </a:spcAft>
              <a:buSzPts val="1400"/>
              <a:buChar char="○"/>
            </a:pPr>
            <a:r>
              <a:rPr lang="en"/>
              <a:t>39.1% open rate similar to other NCPCA emails</a:t>
            </a:r>
            <a:endParaRPr/>
          </a:p>
          <a:p>
            <a:pPr indent="-317500" lvl="1" marL="914400" rtl="0" algn="l">
              <a:lnSpc>
                <a:spcPct val="100000"/>
              </a:lnSpc>
              <a:spcBef>
                <a:spcPts val="1600"/>
              </a:spcBef>
              <a:spcAft>
                <a:spcPts val="0"/>
              </a:spcAft>
              <a:buSzPts val="1400"/>
              <a:buChar char="○"/>
            </a:pPr>
            <a:r>
              <a:rPr lang="en"/>
              <a:t>11.4% click rate considerably higher than other NCPCA emails.</a:t>
            </a:r>
            <a:endParaRPr/>
          </a:p>
          <a:p>
            <a:pPr indent="-317500" lvl="1" marL="914400" rtl="0" algn="l">
              <a:lnSpc>
                <a:spcPct val="100000"/>
              </a:lnSpc>
              <a:spcBef>
                <a:spcPts val="1600"/>
              </a:spcBef>
              <a:spcAft>
                <a:spcPts val="0"/>
              </a:spcAft>
              <a:buSzPts val="1400"/>
              <a:buChar char="○"/>
            </a:pPr>
            <a:r>
              <a:rPr lang="en"/>
              <a:t>Good way to engage those not attending meetings?</a:t>
            </a:r>
            <a:endParaRPr/>
          </a:p>
          <a:p>
            <a:pPr indent="0" lvl="0" marL="45720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pic>
        <p:nvPicPr>
          <p:cNvPr id="131" name="Google Shape;131;p23"/>
          <p:cNvPicPr preferRelativeResize="0"/>
          <p:nvPr/>
        </p:nvPicPr>
        <p:blipFill>
          <a:blip r:embed="rId3">
            <a:alphaModFix/>
          </a:blip>
          <a:stretch>
            <a:fillRect/>
          </a:stretch>
        </p:blipFill>
        <p:spPr>
          <a:xfrm>
            <a:off x="4799700" y="555450"/>
            <a:ext cx="4032600" cy="4032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