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Economica"/>
      <p:regular r:id="rId33"/>
      <p:bold r:id="rId34"/>
      <p:italic r:id="rId35"/>
      <p:boldItalic r:id="rId36"/>
    </p:embeddedFont>
    <p:embeddedFont>
      <p:font typeface="Roboto"/>
      <p:regular r:id="rId37"/>
      <p:bold r:id="rId38"/>
      <p:italic r:id="rId39"/>
      <p:boldItalic r:id="rId40"/>
    </p:embeddedFont>
    <p:embeddedFont>
      <p:font typeface="Montserrat"/>
      <p:regular r:id="rId41"/>
      <p:bold r:id="rId42"/>
      <p:italic r:id="rId43"/>
      <p:boldItalic r:id="rId44"/>
    </p:embeddedFont>
    <p:embeddedFont>
      <p:font typeface="Open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7D6C8C3-89A8-4301-B4BB-BFCC47C60A78}">
  <a:tblStyle styleId="{E7D6C8C3-89A8-4301-B4BB-BFCC47C60A7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4.xml"/><Relationship Id="rId42" Type="http://schemas.openxmlformats.org/officeDocument/2006/relationships/font" Target="fonts/Montserrat-bold.fntdata"/><Relationship Id="rId41" Type="http://schemas.openxmlformats.org/officeDocument/2006/relationships/font" Target="fonts/Montserrat-regular.fntdata"/><Relationship Id="rId22" Type="http://schemas.openxmlformats.org/officeDocument/2006/relationships/slide" Target="slides/slide16.xml"/><Relationship Id="rId44" Type="http://schemas.openxmlformats.org/officeDocument/2006/relationships/font" Target="fonts/Montserrat-boldItalic.fntdata"/><Relationship Id="rId21" Type="http://schemas.openxmlformats.org/officeDocument/2006/relationships/slide" Target="slides/slide15.xml"/><Relationship Id="rId43" Type="http://schemas.openxmlformats.org/officeDocument/2006/relationships/font" Target="fonts/Montserrat-italic.fntdata"/><Relationship Id="rId24" Type="http://schemas.openxmlformats.org/officeDocument/2006/relationships/slide" Target="slides/slide18.xml"/><Relationship Id="rId46" Type="http://schemas.openxmlformats.org/officeDocument/2006/relationships/font" Target="fonts/OpenSans-bold.fntdata"/><Relationship Id="rId23" Type="http://schemas.openxmlformats.org/officeDocument/2006/relationships/slide" Target="slides/slide17.xml"/><Relationship Id="rId45"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OpenSans-boldItalic.fntdata"/><Relationship Id="rId25" Type="http://schemas.openxmlformats.org/officeDocument/2006/relationships/slide" Target="slides/slide19.xml"/><Relationship Id="rId47" Type="http://schemas.openxmlformats.org/officeDocument/2006/relationships/font" Target="fonts/OpenSans-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Economica-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Economica-italic.fntdata"/><Relationship Id="rId12" Type="http://schemas.openxmlformats.org/officeDocument/2006/relationships/slide" Target="slides/slide6.xml"/><Relationship Id="rId34" Type="http://schemas.openxmlformats.org/officeDocument/2006/relationships/font" Target="fonts/Economica-bold.fntdata"/><Relationship Id="rId15" Type="http://schemas.openxmlformats.org/officeDocument/2006/relationships/slide" Target="slides/slide9.xml"/><Relationship Id="rId37" Type="http://schemas.openxmlformats.org/officeDocument/2006/relationships/font" Target="fonts/Roboto-regular.fntdata"/><Relationship Id="rId14" Type="http://schemas.openxmlformats.org/officeDocument/2006/relationships/slide" Target="slides/slide8.xml"/><Relationship Id="rId36" Type="http://schemas.openxmlformats.org/officeDocument/2006/relationships/font" Target="fonts/Economica-boldItalic.fntdata"/><Relationship Id="rId17" Type="http://schemas.openxmlformats.org/officeDocument/2006/relationships/slide" Target="slides/slide11.xml"/><Relationship Id="rId39" Type="http://schemas.openxmlformats.org/officeDocument/2006/relationships/font" Target="fonts/Roboto-italic.fntdata"/><Relationship Id="rId16" Type="http://schemas.openxmlformats.org/officeDocument/2006/relationships/slide" Target="slides/slide10.xml"/><Relationship Id="rId38" Type="http://schemas.openxmlformats.org/officeDocument/2006/relationships/font" Target="fonts/Robot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c6f8954bc_0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6f8954b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567221b4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e567221b4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Hollywood Rd sidewalk - I think still some striping to do</a:t>
            </a:r>
            <a:endParaRPr/>
          </a:p>
          <a:p>
            <a:pPr indent="0" lvl="0" marL="0" rtl="0" algn="l">
              <a:spcBef>
                <a:spcPts val="0"/>
              </a:spcBef>
              <a:spcAft>
                <a:spcPts val="0"/>
              </a:spcAft>
              <a:buNone/>
            </a:pPr>
            <a:r>
              <a:rPr lang="en"/>
              <a:t>PSA - Pedestrians walking in bike lane along northbound Rhode Island Ave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7c4c06dfe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7c4c06dfe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af195f847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af195f847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b5b705ae5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b5b705ae5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cfa89bb5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cfa89bb5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cf497735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cf497735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c23afd570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c23afd570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b4767bc9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b4767bc9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bfde2e347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bfde2e347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7c4c06dfe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7c4c06dfe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50496fc15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50496fc15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050a930a5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050a930a5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7c4c06dfe6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7c4c06dfe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bfde2e3474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bfde2e347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bfde2e347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bfde2e347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d908d9709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d908d9709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16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7d49ad9aa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7d49ad9aa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c6f8954bc_0_1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c6f8954b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1667943d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1667943d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50496fc15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50496fc15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3feb79913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3feb79913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1667943d1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1667943d1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ae4a6a3c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ae4a6a3c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eb26a591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eb26a591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a2bdd3c69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a2bdd3c69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Hollywood Rd sidewalk - I think still some striping to do</a:t>
            </a:r>
            <a:endParaRPr/>
          </a:p>
          <a:p>
            <a:pPr indent="0" lvl="0" marL="0" rtl="0" algn="l">
              <a:spcBef>
                <a:spcPts val="0"/>
              </a:spcBef>
              <a:spcAft>
                <a:spcPts val="0"/>
              </a:spcAft>
              <a:buNone/>
            </a:pPr>
            <a:r>
              <a:rPr lang="en"/>
              <a:t>PSA - Pedestrians walking in bike lane along northbound Rhode Island Ave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8" name="Shape 58"/>
        <p:cNvGrpSpPr/>
        <p:nvPr/>
      </p:nvGrpSpPr>
      <p:grpSpPr>
        <a:xfrm>
          <a:off x="0" y="0"/>
          <a:ext cx="0" cy="0"/>
          <a:chOff x="0" y="0"/>
          <a:chExt cx="0" cy="0"/>
        </a:xfrm>
      </p:grpSpPr>
      <p:sp>
        <p:nvSpPr>
          <p:cNvPr id="59" name="Google Shape;59;p13"/>
          <p:cNvSpPr txBox="1"/>
          <p:nvPr>
            <p:ph idx="1" type="body"/>
          </p:nvPr>
        </p:nvSpPr>
        <p:spPr>
          <a:xfrm>
            <a:off x="450503" y="4447448"/>
            <a:ext cx="8239200" cy="2388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1400"/>
              <a:buFont typeface="Helvetica Neue"/>
              <a:buNone/>
              <a:defRPr b="1" sz="14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60" name="Google Shape;60;p13"/>
          <p:cNvSpPr txBox="1"/>
          <p:nvPr>
            <p:ph type="title"/>
          </p:nvPr>
        </p:nvSpPr>
        <p:spPr>
          <a:xfrm>
            <a:off x="452436" y="965622"/>
            <a:ext cx="8239200" cy="1743000"/>
          </a:xfrm>
          <a:prstGeom prst="rect">
            <a:avLst/>
          </a:prstGeom>
          <a:noFill/>
          <a:ln>
            <a:noFill/>
          </a:ln>
        </p:spPr>
        <p:txBody>
          <a:bodyPr anchorCtr="0" anchor="b" bIns="19050" lIns="19050" spcFirstLastPara="1" rIns="19050" wrap="square" tIns="19050">
            <a:normAutofit/>
          </a:bodyPr>
          <a:lstStyle>
            <a:lvl1pPr lvl="0" rtl="0" algn="l">
              <a:lnSpc>
                <a:spcPct val="80000"/>
              </a:lnSpc>
              <a:spcBef>
                <a:spcPts val="0"/>
              </a:spcBef>
              <a:spcAft>
                <a:spcPts val="0"/>
              </a:spcAft>
              <a:buClr>
                <a:srgbClr val="000000"/>
              </a:buClr>
              <a:buSzPts val="4400"/>
              <a:buFont typeface="Helvetica Neue"/>
              <a:buNone/>
              <a:defRPr sz="4400"/>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61" name="Google Shape;61;p13"/>
          <p:cNvSpPr txBox="1"/>
          <p:nvPr>
            <p:ph idx="2" type="body"/>
          </p:nvPr>
        </p:nvSpPr>
        <p:spPr>
          <a:xfrm>
            <a:off x="450503" y="2708696"/>
            <a:ext cx="8239200" cy="714300"/>
          </a:xfrm>
          <a:prstGeom prst="rect">
            <a:avLst/>
          </a:prstGeom>
          <a:noFill/>
          <a:ln>
            <a:noFill/>
          </a:ln>
        </p:spPr>
        <p:txBody>
          <a:bodyPr anchorCtr="0" anchor="t" bIns="19050" lIns="19050" spcFirstLastPara="1" rIns="19050" wrap="square" tIns="190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28600" lvl="1" marL="914400" rtl="0" algn="l">
              <a:lnSpc>
                <a:spcPct val="100000"/>
              </a:lnSpc>
              <a:spcBef>
                <a:spcPts val="0"/>
              </a:spcBef>
              <a:spcAft>
                <a:spcPts val="0"/>
              </a:spcAft>
              <a:buClr>
                <a:srgbClr val="000000"/>
              </a:buClr>
              <a:buSzPts val="2100"/>
              <a:buFont typeface="Helvetica Neue"/>
              <a:buNone/>
              <a:defRPr b="1" sz="2100"/>
            </a:lvl2pPr>
            <a:lvl3pPr indent="-228600" lvl="2" marL="1371600" rtl="0" algn="l">
              <a:lnSpc>
                <a:spcPct val="100000"/>
              </a:lnSpc>
              <a:spcBef>
                <a:spcPts val="0"/>
              </a:spcBef>
              <a:spcAft>
                <a:spcPts val="0"/>
              </a:spcAft>
              <a:buClr>
                <a:srgbClr val="000000"/>
              </a:buClr>
              <a:buSzPts val="2100"/>
              <a:buFont typeface="Helvetica Neue"/>
              <a:buNone/>
              <a:defRPr b="1" sz="2100"/>
            </a:lvl3pPr>
            <a:lvl4pPr indent="-228600" lvl="3" marL="1828800" rtl="0" algn="l">
              <a:lnSpc>
                <a:spcPct val="100000"/>
              </a:lnSpc>
              <a:spcBef>
                <a:spcPts val="0"/>
              </a:spcBef>
              <a:spcAft>
                <a:spcPts val="0"/>
              </a:spcAft>
              <a:buClr>
                <a:srgbClr val="000000"/>
              </a:buClr>
              <a:buSzPts val="2100"/>
              <a:buFont typeface="Helvetica Neue"/>
              <a:buNone/>
              <a:defRPr b="1" sz="2100"/>
            </a:lvl4pPr>
            <a:lvl5pPr indent="-228600" lvl="4" marL="2286000" rtl="0" algn="l">
              <a:lnSpc>
                <a:spcPct val="100000"/>
              </a:lnSpc>
              <a:spcBef>
                <a:spcPts val="0"/>
              </a:spcBef>
              <a:spcAft>
                <a:spcPts val="0"/>
              </a:spcAft>
              <a:buClr>
                <a:srgbClr val="000000"/>
              </a:buClr>
              <a:buSzPts val="2100"/>
              <a:buFont typeface="Helvetica Neue"/>
              <a:buNone/>
              <a:defRPr b="1" sz="2100"/>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62" name="Google Shape;62;p13"/>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sz="1000">
              <a:solidFill>
                <a:schemeClr val="dk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5" name="Google Shape;65;p14"/>
          <p:cNvSpPr/>
          <p:nvPr>
            <p:ph idx="2" type="pic"/>
          </p:nvPr>
        </p:nvSpPr>
        <p:spPr>
          <a:xfrm>
            <a:off x="3887391" y="740569"/>
            <a:ext cx="4629300" cy="3655200"/>
          </a:xfrm>
          <a:prstGeom prst="rect">
            <a:avLst/>
          </a:prstGeom>
          <a:noFill/>
          <a:ln>
            <a:noFill/>
          </a:ln>
        </p:spPr>
      </p:sp>
      <p:sp>
        <p:nvSpPr>
          <p:cNvPr id="66" name="Google Shape;66;p1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100"/>
              <a:buNone/>
              <a:defRPr sz="1100"/>
            </a:lvl2pPr>
            <a:lvl3pPr indent="-228600" lvl="2" marL="1371600" rtl="0" algn="l">
              <a:lnSpc>
                <a:spcPct val="90000"/>
              </a:lnSpc>
              <a:spcBef>
                <a:spcPts val="1600"/>
              </a:spcBef>
              <a:spcAft>
                <a:spcPts val="0"/>
              </a:spcAft>
              <a:buClr>
                <a:schemeClr val="dk1"/>
              </a:buClr>
              <a:buSzPts val="900"/>
              <a:buNone/>
              <a:defRPr sz="900"/>
            </a:lvl3pPr>
            <a:lvl4pPr indent="-228600" lvl="3" marL="1828800" rtl="0" algn="l">
              <a:lnSpc>
                <a:spcPct val="90000"/>
              </a:lnSpc>
              <a:spcBef>
                <a:spcPts val="1600"/>
              </a:spcBef>
              <a:spcAft>
                <a:spcPts val="0"/>
              </a:spcAft>
              <a:buClr>
                <a:schemeClr val="dk1"/>
              </a:buClr>
              <a:buSzPts val="800"/>
              <a:buNone/>
              <a:defRPr sz="800"/>
            </a:lvl4pPr>
            <a:lvl5pPr indent="-228600" lvl="4" marL="2286000" rtl="0" algn="l">
              <a:lnSpc>
                <a:spcPct val="90000"/>
              </a:lnSpc>
              <a:spcBef>
                <a:spcPts val="1600"/>
              </a:spcBef>
              <a:spcAft>
                <a:spcPts val="0"/>
              </a:spcAft>
              <a:buClr>
                <a:schemeClr val="dk1"/>
              </a:buClr>
              <a:buSzPts val="800"/>
              <a:buNone/>
              <a:defRPr sz="800"/>
            </a:lvl5pPr>
            <a:lvl6pPr indent="-228600" lvl="5" marL="2743200" rtl="0" algn="l">
              <a:lnSpc>
                <a:spcPct val="90000"/>
              </a:lnSpc>
              <a:spcBef>
                <a:spcPts val="1600"/>
              </a:spcBef>
              <a:spcAft>
                <a:spcPts val="0"/>
              </a:spcAft>
              <a:buClr>
                <a:schemeClr val="dk1"/>
              </a:buClr>
              <a:buSzPts val="800"/>
              <a:buNone/>
              <a:defRPr sz="800"/>
            </a:lvl6pPr>
            <a:lvl7pPr indent="-228600" lvl="6" marL="3200400" rtl="0" algn="l">
              <a:lnSpc>
                <a:spcPct val="90000"/>
              </a:lnSpc>
              <a:spcBef>
                <a:spcPts val="1600"/>
              </a:spcBef>
              <a:spcAft>
                <a:spcPts val="0"/>
              </a:spcAft>
              <a:buClr>
                <a:schemeClr val="dk1"/>
              </a:buClr>
              <a:buSzPts val="800"/>
              <a:buNone/>
              <a:defRPr sz="800"/>
            </a:lvl7pPr>
            <a:lvl8pPr indent="-228600" lvl="7" marL="3657600" rtl="0" algn="l">
              <a:lnSpc>
                <a:spcPct val="90000"/>
              </a:lnSpc>
              <a:spcBef>
                <a:spcPts val="1600"/>
              </a:spcBef>
              <a:spcAft>
                <a:spcPts val="0"/>
              </a:spcAft>
              <a:buClr>
                <a:schemeClr val="dk1"/>
              </a:buClr>
              <a:buSzPts val="800"/>
              <a:buNone/>
              <a:defRPr sz="800"/>
            </a:lvl8pPr>
            <a:lvl9pPr indent="-228600" lvl="8" marL="4114800" rtl="0" algn="l">
              <a:lnSpc>
                <a:spcPct val="90000"/>
              </a:lnSpc>
              <a:spcBef>
                <a:spcPts val="1600"/>
              </a:spcBef>
              <a:spcAft>
                <a:spcPts val="1600"/>
              </a:spcAft>
              <a:buClr>
                <a:schemeClr val="dk1"/>
              </a:buClr>
              <a:buSzPts val="800"/>
              <a:buNone/>
              <a:defRPr sz="800"/>
            </a:lvl9pPr>
          </a:lstStyle>
          <a:p/>
        </p:txBody>
      </p:sp>
      <p:sp>
        <p:nvSpPr>
          <p:cNvPr id="67" name="Google Shape;67;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8" name="Google Shape;68;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9" name="Google Shape;69;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mailto:NCPCivic@gmail.com" TargetMode="External"/><Relationship Id="rId4" Type="http://schemas.openxmlformats.org/officeDocument/2006/relationships/hyperlink" Target="https://www.collegeparkmd.gov/planning" TargetMode="External"/><Relationship Id="rId5" Type="http://schemas.openxmlformats.org/officeDocument/2006/relationships/hyperlink" Target="https://www.collegeparkmd.gov/projects" TargetMode="External"/><Relationship Id="rId6" Type="http://schemas.openxmlformats.org/officeDocument/2006/relationships/hyperlink" Target="https://collegeparkmd.maps.arcgis.com/apps/dashboards/22137e4a407649c6bed1e5ea6754816f" TargetMode="External"/><Relationship Id="rId7"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collegeparkmd.gov/egghunt2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wisecities.us/" TargetMode="External"/><Relationship Id="rId4" Type="http://schemas.openxmlformats.org/officeDocument/2006/relationships/hyperlink" Target="https://wiseconnect.us/" TargetMode="External"/><Relationship Id="rId5" Type="http://schemas.openxmlformats.org/officeDocument/2006/relationships/hyperlink" Target="https://www.facebook.com/groups/cpwiseevents" TargetMode="External"/><Relationship Id="rId6" Type="http://schemas.openxmlformats.org/officeDocument/2006/relationships/hyperlink" Target="https://wiseconnect.us/listings/activities?location.address=college+park%2C+md&amp;location.radius=1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mailto:NCPCivic@gmail.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drive.google.com/file/d/1UQYuWiZDEPn_REAOWrEn_EGh-SJN16-d/view?usp=drive_lin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hyperlink" Target="mailto:NCPCivic@gmai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mailto:kbarber@collegeparkmd.gov" TargetMode="External"/><Relationship Id="rId4" Type="http://schemas.openxmlformats.org/officeDocument/2006/relationships/hyperlink" Target="mailto:sfletcher@collegeparkmd.gov" TargetMode="External"/><Relationship Id="rId5" Type="http://schemas.openxmlformats.org/officeDocument/2006/relationships/hyperlink" Target="mailto:jkhokhar@collegeparkmd.gov" TargetMode="External"/><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ncpcivic@gmail.com"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ctrTitle"/>
          </p:nvPr>
        </p:nvSpPr>
        <p:spPr>
          <a:xfrm>
            <a:off x="2515600" y="1444250"/>
            <a:ext cx="35838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NCPCA </a:t>
            </a:r>
            <a:endParaRPr/>
          </a:p>
          <a:p>
            <a:pPr indent="0" lvl="0" marL="0" rtl="0" algn="ctr">
              <a:spcBef>
                <a:spcPts val="0"/>
              </a:spcBef>
              <a:spcAft>
                <a:spcPts val="0"/>
              </a:spcAft>
              <a:buNone/>
            </a:pPr>
            <a:r>
              <a:rPr lang="en"/>
              <a:t>March Meeting</a:t>
            </a:r>
            <a:endParaRPr/>
          </a:p>
        </p:txBody>
      </p:sp>
      <p:sp>
        <p:nvSpPr>
          <p:cNvPr id="75" name="Google Shape;75;p15"/>
          <p:cNvSpPr txBox="1"/>
          <p:nvPr>
            <p:ph idx="1" type="subTitle"/>
          </p:nvPr>
        </p:nvSpPr>
        <p:spPr>
          <a:xfrm>
            <a:off x="3044700" y="3116575"/>
            <a:ext cx="3054600" cy="66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March 12th, 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Developments Committee Director Report</a:t>
            </a:r>
            <a:endParaRPr/>
          </a:p>
        </p:txBody>
      </p:sp>
      <p:sp>
        <p:nvSpPr>
          <p:cNvPr id="137" name="Google Shape;137;p24"/>
          <p:cNvSpPr txBox="1"/>
          <p:nvPr>
            <p:ph idx="1" type="body"/>
          </p:nvPr>
        </p:nvSpPr>
        <p:spPr>
          <a:xfrm>
            <a:off x="475225" y="1335525"/>
            <a:ext cx="39438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Position is currently vacant.</a:t>
            </a:r>
            <a:endParaRPr/>
          </a:p>
          <a:p>
            <a:pPr indent="-342900" lvl="0" marL="457200" rtl="0" algn="l">
              <a:spcBef>
                <a:spcPts val="0"/>
              </a:spcBef>
              <a:spcAft>
                <a:spcPts val="0"/>
              </a:spcAft>
              <a:buSzPts val="1800"/>
              <a:buChar char="●"/>
            </a:pPr>
            <a:r>
              <a:rPr lang="en"/>
              <a:t>Send email to </a:t>
            </a:r>
            <a:r>
              <a:rPr lang="en" u="sng">
                <a:solidFill>
                  <a:schemeClr val="hlink"/>
                </a:solidFill>
                <a:hlinkClick r:id="rId3"/>
              </a:rPr>
              <a:t>NCPCivic@gmail.com</a:t>
            </a:r>
            <a:r>
              <a:rPr lang="en"/>
              <a:t> if interested. Include a small blurb about your experience and why you’re interested in filling the vacancy.</a:t>
            </a:r>
            <a:endParaRPr/>
          </a:p>
          <a:p>
            <a:pPr indent="-342900" lvl="0" marL="457200" rtl="0" algn="l">
              <a:spcBef>
                <a:spcPts val="0"/>
              </a:spcBef>
              <a:spcAft>
                <a:spcPts val="0"/>
              </a:spcAft>
              <a:buSzPts val="1800"/>
              <a:buChar char="●"/>
            </a:pPr>
            <a:r>
              <a:rPr lang="en" u="sng">
                <a:solidFill>
                  <a:schemeClr val="hlink"/>
                </a:solidFill>
                <a:hlinkClick r:id="rId4"/>
              </a:rPr>
              <a:t>Department of Planning &amp; Community Development</a:t>
            </a:r>
            <a:endParaRPr/>
          </a:p>
          <a:p>
            <a:pPr indent="-342900" lvl="0" marL="457200" rtl="0" algn="l">
              <a:spcBef>
                <a:spcPts val="0"/>
              </a:spcBef>
              <a:spcAft>
                <a:spcPts val="0"/>
              </a:spcAft>
              <a:buSzPts val="1800"/>
              <a:buChar char="●"/>
            </a:pPr>
            <a:r>
              <a:rPr lang="en" u="sng">
                <a:solidFill>
                  <a:schemeClr val="hlink"/>
                </a:solidFill>
                <a:hlinkClick r:id="rId5"/>
              </a:rPr>
              <a:t>City Projects</a:t>
            </a:r>
            <a:endParaRPr/>
          </a:p>
          <a:p>
            <a:pPr indent="-342900" lvl="0" marL="457200" rtl="0" algn="l">
              <a:spcBef>
                <a:spcPts val="0"/>
              </a:spcBef>
              <a:spcAft>
                <a:spcPts val="0"/>
              </a:spcAft>
              <a:buSzPts val="1800"/>
              <a:buChar char="●"/>
            </a:pPr>
            <a:r>
              <a:rPr lang="en" u="sng">
                <a:solidFill>
                  <a:schemeClr val="hlink"/>
                </a:solidFill>
                <a:hlinkClick r:id="rId6"/>
              </a:rPr>
              <a:t>College Park Development Dashboard</a:t>
            </a:r>
            <a:endParaRPr/>
          </a:p>
        </p:txBody>
      </p:sp>
      <p:pic>
        <p:nvPicPr>
          <p:cNvPr id="138" name="Google Shape;138;p24"/>
          <p:cNvPicPr preferRelativeResize="0"/>
          <p:nvPr/>
        </p:nvPicPr>
        <p:blipFill>
          <a:blip r:embed="rId7">
            <a:alphaModFix/>
          </a:blip>
          <a:stretch>
            <a:fillRect/>
          </a:stretch>
        </p:blipFill>
        <p:spPr>
          <a:xfrm>
            <a:off x="4799700" y="877850"/>
            <a:ext cx="4032600" cy="4032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247375" y="179250"/>
            <a:ext cx="69315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Events Committee Director Report</a:t>
            </a:r>
            <a:endParaRPr/>
          </a:p>
        </p:txBody>
      </p:sp>
      <p:sp>
        <p:nvSpPr>
          <p:cNvPr id="144" name="Google Shape;144;p25"/>
          <p:cNvSpPr txBox="1"/>
          <p:nvPr>
            <p:ph idx="1" type="body"/>
          </p:nvPr>
        </p:nvSpPr>
        <p:spPr>
          <a:xfrm>
            <a:off x="352775" y="1010550"/>
            <a:ext cx="4219200" cy="39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North College Park Events</a:t>
            </a:r>
            <a:endParaRPr sz="1700"/>
          </a:p>
          <a:p>
            <a:pPr indent="-336550" lvl="0" marL="457200" rtl="0" algn="l">
              <a:spcBef>
                <a:spcPts val="1600"/>
              </a:spcBef>
              <a:spcAft>
                <a:spcPts val="0"/>
              </a:spcAft>
              <a:buSzPts val="1700"/>
              <a:buChar char="●"/>
            </a:pPr>
            <a:r>
              <a:rPr b="1" lang="en" sz="1700"/>
              <a:t>Hollywood Farmers Market </a:t>
            </a:r>
            <a:r>
              <a:rPr lang="en" sz="1700"/>
              <a:t>- Saturday, 10am-2pm, Mom’s Parking Lot</a:t>
            </a:r>
            <a:endParaRPr sz="1700"/>
          </a:p>
          <a:p>
            <a:pPr indent="-336550" lvl="1" marL="914400" rtl="0" algn="l">
              <a:spcBef>
                <a:spcPts val="0"/>
              </a:spcBef>
              <a:spcAft>
                <a:spcPts val="0"/>
              </a:spcAft>
              <a:buSzPts val="1700"/>
              <a:buChar char="○"/>
            </a:pPr>
            <a:r>
              <a:rPr lang="en" sz="1700"/>
              <a:t>Food &amp; produce vendors</a:t>
            </a:r>
            <a:endParaRPr sz="1700"/>
          </a:p>
          <a:p>
            <a:pPr indent="-336550" lvl="1" marL="914400" rtl="0" algn="l">
              <a:spcBef>
                <a:spcPts val="0"/>
              </a:spcBef>
              <a:spcAft>
                <a:spcPts val="0"/>
              </a:spcAft>
              <a:buSzPts val="1700"/>
              <a:buChar char="○"/>
            </a:pPr>
            <a:r>
              <a:rPr lang="en" sz="1700"/>
              <a:t>Arts &amp; crafts</a:t>
            </a:r>
            <a:endParaRPr sz="1700"/>
          </a:p>
          <a:p>
            <a:pPr indent="-336550" lvl="1" marL="914400" rtl="0" algn="l">
              <a:spcBef>
                <a:spcPts val="0"/>
              </a:spcBef>
              <a:spcAft>
                <a:spcPts val="0"/>
              </a:spcAft>
              <a:buSzPts val="1700"/>
              <a:buChar char="○"/>
            </a:pPr>
            <a:r>
              <a:rPr lang="en" sz="1700"/>
              <a:t>Music</a:t>
            </a:r>
            <a:endParaRPr sz="1700"/>
          </a:p>
          <a:p>
            <a:pPr indent="-336550" lvl="1" marL="914400" rtl="0" algn="l">
              <a:spcBef>
                <a:spcPts val="0"/>
              </a:spcBef>
              <a:spcAft>
                <a:spcPts val="0"/>
              </a:spcAft>
              <a:buSzPts val="1700"/>
              <a:buChar char="○"/>
            </a:pPr>
            <a:r>
              <a:rPr lang="en" sz="1700"/>
              <a:t>Local businesses</a:t>
            </a:r>
            <a:endParaRPr sz="1700"/>
          </a:p>
          <a:p>
            <a:pPr indent="0" lvl="0" marL="914400" rtl="0" algn="l">
              <a:spcBef>
                <a:spcPts val="1600"/>
              </a:spcBef>
              <a:spcAft>
                <a:spcPts val="0"/>
              </a:spcAft>
              <a:buNone/>
            </a:pPr>
            <a:r>
              <a:t/>
            </a:r>
            <a:endParaRPr sz="1700"/>
          </a:p>
          <a:p>
            <a:pPr indent="0" lvl="0" marL="0" rtl="0" algn="l">
              <a:spcBef>
                <a:spcPts val="1600"/>
              </a:spcBef>
              <a:spcAft>
                <a:spcPts val="1600"/>
              </a:spcAft>
              <a:buNone/>
            </a:pPr>
            <a:r>
              <a:t/>
            </a:r>
            <a:endParaRPr sz="1700"/>
          </a:p>
        </p:txBody>
      </p:sp>
      <p:pic>
        <p:nvPicPr>
          <p:cNvPr id="145" name="Google Shape;145;p25"/>
          <p:cNvPicPr preferRelativeResize="0"/>
          <p:nvPr/>
        </p:nvPicPr>
        <p:blipFill>
          <a:blip r:embed="rId3">
            <a:alphaModFix/>
          </a:blip>
          <a:stretch>
            <a:fillRect/>
          </a:stretch>
        </p:blipFill>
        <p:spPr>
          <a:xfrm>
            <a:off x="5329100" y="1155100"/>
            <a:ext cx="2963976" cy="3814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247375" y="179250"/>
            <a:ext cx="69315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Events Committee Director Report</a:t>
            </a:r>
            <a:endParaRPr/>
          </a:p>
        </p:txBody>
      </p:sp>
      <p:sp>
        <p:nvSpPr>
          <p:cNvPr id="151" name="Google Shape;151;p26"/>
          <p:cNvSpPr txBox="1"/>
          <p:nvPr>
            <p:ph idx="1" type="body"/>
          </p:nvPr>
        </p:nvSpPr>
        <p:spPr>
          <a:xfrm>
            <a:off x="352775" y="1010550"/>
            <a:ext cx="4219200" cy="39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North College Park Events</a:t>
            </a:r>
            <a:endParaRPr sz="1700"/>
          </a:p>
          <a:p>
            <a:pPr indent="0" lvl="0" marL="0" rtl="0" algn="l">
              <a:spcBef>
                <a:spcPts val="1600"/>
              </a:spcBef>
              <a:spcAft>
                <a:spcPts val="0"/>
              </a:spcAft>
              <a:buNone/>
            </a:pPr>
            <a:r>
              <a:rPr b="1" lang="en" sz="1700"/>
              <a:t>NCPCA Potluck </a:t>
            </a:r>
            <a:r>
              <a:rPr lang="en" sz="1700"/>
              <a:t>Thursday, December 11th, 8:30pm, Davis Hall</a:t>
            </a:r>
            <a:endParaRPr sz="1700"/>
          </a:p>
          <a:p>
            <a:pPr indent="-336550" lvl="0" marL="457200" rtl="0" algn="l">
              <a:spcBef>
                <a:spcPts val="1600"/>
              </a:spcBef>
              <a:spcAft>
                <a:spcPts val="0"/>
              </a:spcAft>
              <a:buSzPts val="1700"/>
              <a:buChar char="●"/>
            </a:pPr>
            <a:r>
              <a:rPr lang="en" sz="1700"/>
              <a:t>Continuing our annual tradition of celebrating North College Park during the holiday season. We’ll have food, drinks, and light refreshments. Swing by, say hi, grab some food, and mingle with members of our wonderful community.</a:t>
            </a:r>
            <a:endParaRPr sz="1700"/>
          </a:p>
          <a:p>
            <a:pPr indent="0" lvl="0" marL="914400" rtl="0" algn="l">
              <a:spcBef>
                <a:spcPts val="1600"/>
              </a:spcBef>
              <a:spcAft>
                <a:spcPts val="0"/>
              </a:spcAft>
              <a:buNone/>
            </a:pPr>
            <a:r>
              <a:t/>
            </a:r>
            <a:endParaRPr sz="1700"/>
          </a:p>
          <a:p>
            <a:pPr indent="0" lvl="0" marL="0" rtl="0" algn="l">
              <a:spcBef>
                <a:spcPts val="1600"/>
              </a:spcBef>
              <a:spcAft>
                <a:spcPts val="1600"/>
              </a:spcAft>
              <a:buNone/>
            </a:pPr>
            <a:r>
              <a:t/>
            </a:r>
            <a:endParaRPr sz="1700"/>
          </a:p>
        </p:txBody>
      </p:sp>
      <p:pic>
        <p:nvPicPr>
          <p:cNvPr id="152" name="Google Shape;152;p26"/>
          <p:cNvPicPr preferRelativeResize="0"/>
          <p:nvPr/>
        </p:nvPicPr>
        <p:blipFill>
          <a:blip r:embed="rId3">
            <a:alphaModFix/>
          </a:blip>
          <a:stretch>
            <a:fillRect/>
          </a:stretch>
        </p:blipFill>
        <p:spPr>
          <a:xfrm>
            <a:off x="4799700" y="877850"/>
            <a:ext cx="4032600" cy="4032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58" name="Google Shape;158;p27"/>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Breakfast with the Easter Bunny </a:t>
            </a:r>
            <a:r>
              <a:rPr lang="en" sz="1400"/>
              <a:t> Sunday, March 29, 10:00 am - 12:00 pm, Branchville VFD (4905 Branchville Rd.)</a:t>
            </a:r>
            <a:endParaRPr sz="1400"/>
          </a:p>
          <a:p>
            <a:pPr indent="0" lvl="0" marL="0" rtl="0" algn="l">
              <a:spcBef>
                <a:spcPts val="1600"/>
              </a:spcBef>
              <a:spcAft>
                <a:spcPts val="0"/>
              </a:spcAft>
              <a:buNone/>
            </a:pPr>
            <a:r>
              <a:t/>
            </a:r>
            <a:endParaRPr sz="1400"/>
          </a:p>
          <a:p>
            <a:pPr indent="-317500" lvl="0" marL="457200" rtl="0" algn="l">
              <a:spcBef>
                <a:spcPts val="1600"/>
              </a:spcBef>
              <a:spcAft>
                <a:spcPts val="0"/>
              </a:spcAft>
              <a:buSzPts val="1400"/>
              <a:buChar char="●"/>
            </a:pPr>
            <a:r>
              <a:rPr lang="en" sz="1400"/>
              <a:t>Free admission</a:t>
            </a:r>
            <a:endParaRPr sz="1400"/>
          </a:p>
          <a:p>
            <a:pPr indent="-317500" lvl="0" marL="457200" rtl="0" algn="l">
              <a:spcBef>
                <a:spcPts val="0"/>
              </a:spcBef>
              <a:spcAft>
                <a:spcPts val="0"/>
              </a:spcAft>
              <a:buSzPts val="1400"/>
              <a:buChar char="●"/>
            </a:pPr>
            <a:r>
              <a:rPr lang="en" sz="1400"/>
              <a:t>Easter egg hunt</a:t>
            </a:r>
            <a:endParaRPr sz="1400"/>
          </a:p>
          <a:p>
            <a:pPr indent="-317500" lvl="0" marL="457200" rtl="0" algn="l">
              <a:spcBef>
                <a:spcPts val="0"/>
              </a:spcBef>
              <a:spcAft>
                <a:spcPts val="0"/>
              </a:spcAft>
              <a:buSzPts val="1400"/>
              <a:buChar char="●"/>
            </a:pPr>
            <a:r>
              <a:rPr lang="en" sz="1400"/>
              <a:t>Arts &amp; crafts - kid friendly</a:t>
            </a:r>
            <a:endParaRPr sz="1400"/>
          </a:p>
          <a:p>
            <a:pPr indent="-317500" lvl="0" marL="457200" rtl="0" algn="l">
              <a:spcBef>
                <a:spcPts val="0"/>
              </a:spcBef>
              <a:spcAft>
                <a:spcPts val="0"/>
              </a:spcAft>
              <a:buSzPts val="1400"/>
              <a:buChar char="●"/>
            </a:pPr>
            <a:r>
              <a:rPr lang="en" sz="1400"/>
              <a:t>Door prizes</a:t>
            </a:r>
            <a:endParaRPr sz="1400"/>
          </a:p>
          <a:p>
            <a:pPr indent="-317500" lvl="0" marL="457200" rtl="0" algn="l">
              <a:spcBef>
                <a:spcPts val="0"/>
              </a:spcBef>
              <a:spcAft>
                <a:spcPts val="0"/>
              </a:spcAft>
              <a:buSzPts val="1400"/>
              <a:buChar char="●"/>
            </a:pPr>
            <a:r>
              <a:rPr lang="en" sz="1400"/>
              <a:t>Donations appreciated</a:t>
            </a:r>
            <a:endParaRPr sz="1400"/>
          </a:p>
          <a:p>
            <a:pPr indent="0" lvl="0" marL="0" rtl="0" algn="l">
              <a:spcBef>
                <a:spcPts val="1600"/>
              </a:spcBef>
              <a:spcAft>
                <a:spcPts val="1600"/>
              </a:spcAft>
              <a:buNone/>
            </a:pPr>
            <a:r>
              <a:t/>
            </a:r>
            <a:endParaRPr sz="1400"/>
          </a:p>
        </p:txBody>
      </p:sp>
      <p:pic>
        <p:nvPicPr>
          <p:cNvPr id="159" name="Google Shape;159;p27"/>
          <p:cNvPicPr preferRelativeResize="0"/>
          <p:nvPr/>
        </p:nvPicPr>
        <p:blipFill>
          <a:blip r:embed="rId3">
            <a:alphaModFix/>
          </a:blip>
          <a:stretch>
            <a:fillRect/>
          </a:stretch>
        </p:blipFill>
        <p:spPr>
          <a:xfrm>
            <a:off x="5180328" y="1124975"/>
            <a:ext cx="3851901" cy="3826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65" name="Google Shape;165;p28"/>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Designer Purse Bingo</a:t>
            </a:r>
            <a:r>
              <a:rPr b="1" lang="en" sz="1400"/>
              <a:t> </a:t>
            </a:r>
            <a:r>
              <a:rPr lang="en" sz="1400"/>
              <a:t> Sunday, April 12, 1:00 pm (Doors Open); 2:00 pm (Bingo Starts), Branchville VFD (4905 Branchville Rd.)</a:t>
            </a:r>
            <a:endParaRPr sz="1400"/>
          </a:p>
          <a:p>
            <a:pPr indent="0" lvl="0" marL="0" rtl="0" algn="l">
              <a:spcBef>
                <a:spcPts val="1600"/>
              </a:spcBef>
              <a:spcAft>
                <a:spcPts val="0"/>
              </a:spcAft>
              <a:buNone/>
            </a:pPr>
            <a:r>
              <a:t/>
            </a:r>
            <a:endParaRPr sz="1400"/>
          </a:p>
          <a:p>
            <a:pPr indent="-317500" lvl="0" marL="457200" rtl="0" algn="l">
              <a:spcBef>
                <a:spcPts val="1600"/>
              </a:spcBef>
              <a:spcAft>
                <a:spcPts val="0"/>
              </a:spcAft>
              <a:buSzPts val="1400"/>
              <a:buChar char="●"/>
            </a:pPr>
            <a:r>
              <a:rPr lang="en" sz="1400"/>
              <a:t>Hosted by Branchville Ladies Auxillary</a:t>
            </a:r>
            <a:endParaRPr sz="1400"/>
          </a:p>
          <a:p>
            <a:pPr indent="-317500" lvl="0" marL="457200" rtl="0" algn="l">
              <a:spcBef>
                <a:spcPts val="0"/>
              </a:spcBef>
              <a:spcAft>
                <a:spcPts val="0"/>
              </a:spcAft>
              <a:buSzPts val="1400"/>
              <a:buChar char="●"/>
            </a:pPr>
            <a:r>
              <a:rPr lang="en" sz="1400"/>
              <a:t>$40/per person</a:t>
            </a:r>
            <a:endParaRPr sz="1400"/>
          </a:p>
          <a:p>
            <a:pPr indent="-317500" lvl="0" marL="457200" rtl="0" algn="l">
              <a:spcBef>
                <a:spcPts val="0"/>
              </a:spcBef>
              <a:spcAft>
                <a:spcPts val="0"/>
              </a:spcAft>
              <a:buSzPts val="1400"/>
              <a:buChar char="●"/>
            </a:pPr>
            <a:r>
              <a:rPr lang="en" sz="1400"/>
              <a:t>Includes 20 games</a:t>
            </a:r>
            <a:endParaRPr sz="1400"/>
          </a:p>
          <a:p>
            <a:pPr indent="-317500" lvl="0" marL="457200" rtl="0" algn="l">
              <a:spcBef>
                <a:spcPts val="0"/>
              </a:spcBef>
              <a:spcAft>
                <a:spcPts val="0"/>
              </a:spcAft>
              <a:buSzPts val="1400"/>
              <a:buChar char="●"/>
            </a:pPr>
            <a:r>
              <a:rPr lang="en" sz="1400"/>
              <a:t>Door prizes, 50/50 raffles, and pull tabs</a:t>
            </a:r>
            <a:endParaRPr sz="1400"/>
          </a:p>
          <a:p>
            <a:pPr indent="-317500" lvl="0" marL="457200" rtl="0" algn="l">
              <a:spcBef>
                <a:spcPts val="0"/>
              </a:spcBef>
              <a:spcAft>
                <a:spcPts val="0"/>
              </a:spcAft>
              <a:buSzPts val="1400"/>
              <a:buChar char="●"/>
            </a:pPr>
            <a:r>
              <a:rPr lang="en" sz="1400"/>
              <a:t>Food available for purchase</a:t>
            </a:r>
            <a:endParaRPr sz="1400"/>
          </a:p>
          <a:p>
            <a:pPr indent="0" lvl="0" marL="457200" rtl="0" algn="l">
              <a:spcBef>
                <a:spcPts val="1600"/>
              </a:spcBef>
              <a:spcAft>
                <a:spcPts val="0"/>
              </a:spcAft>
              <a:buNone/>
            </a:pPr>
            <a:r>
              <a:t/>
            </a:r>
            <a:endParaRPr sz="1400"/>
          </a:p>
          <a:p>
            <a:pPr indent="0" lvl="0" marL="0" rtl="0" algn="l">
              <a:spcBef>
                <a:spcPts val="1600"/>
              </a:spcBef>
              <a:spcAft>
                <a:spcPts val="1600"/>
              </a:spcAft>
              <a:buNone/>
            </a:pPr>
            <a:r>
              <a:t/>
            </a:r>
            <a:endParaRPr sz="1400"/>
          </a:p>
        </p:txBody>
      </p:sp>
      <p:pic>
        <p:nvPicPr>
          <p:cNvPr id="166" name="Google Shape;166;p28"/>
          <p:cNvPicPr preferRelativeResize="0"/>
          <p:nvPr/>
        </p:nvPicPr>
        <p:blipFill>
          <a:blip r:embed="rId3">
            <a:alphaModFix/>
          </a:blip>
          <a:stretch>
            <a:fillRect/>
          </a:stretch>
        </p:blipFill>
        <p:spPr>
          <a:xfrm>
            <a:off x="5545200" y="1141675"/>
            <a:ext cx="3287100" cy="38544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72" name="Google Shape;172;p29"/>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Egg Hunt EGG-STRAVAGANZA</a:t>
            </a:r>
            <a:r>
              <a:rPr lang="en" sz="1400"/>
              <a:t> - Saturday, March 21, 10:00 am - 12:00 pm, Calvert Park (4897 Drexel Rd.)</a:t>
            </a:r>
            <a:endParaRPr sz="1400"/>
          </a:p>
          <a:p>
            <a:pPr indent="-317500" lvl="0" marL="1828800" rtl="0" algn="l">
              <a:spcBef>
                <a:spcPts val="1600"/>
              </a:spcBef>
              <a:spcAft>
                <a:spcPts val="0"/>
              </a:spcAft>
              <a:buClr>
                <a:srgbClr val="333333"/>
              </a:buClr>
              <a:buSzPts val="1400"/>
              <a:buChar char="●"/>
            </a:pPr>
            <a:r>
              <a:rPr lang="en" sz="1400">
                <a:solidFill>
                  <a:srgbClr val="1D1F25"/>
                </a:solidFill>
                <a:highlight>
                  <a:srgbClr val="FFFFFF"/>
                </a:highlight>
              </a:rPr>
              <a:t>Join us for an Egg Hunt EGG-STRAVAGANZA on Saturday, March 21, 2026, from 10am-12pm at Calvert Park (4807 Drexel Road, College Park). In addition to hunting for prize filled eggs, participants will enjoy live music, hot cocoa &amp; cookies, crafts for kids to make and take and an opportunity to take a photo with Peter Cottontail! </a:t>
            </a:r>
            <a:endParaRPr sz="1400"/>
          </a:p>
          <a:p>
            <a:pPr indent="-317500" lvl="0" marL="1828800" rtl="0" algn="l">
              <a:spcBef>
                <a:spcPts val="0"/>
              </a:spcBef>
              <a:spcAft>
                <a:spcPts val="0"/>
              </a:spcAft>
              <a:buClr>
                <a:srgbClr val="333333"/>
              </a:buClr>
              <a:buSzPts val="1400"/>
              <a:buChar char="●"/>
            </a:pPr>
            <a:r>
              <a:rPr lang="en" sz="1400">
                <a:solidFill>
                  <a:srgbClr val="1D1F25"/>
                </a:solidFill>
                <a:highlight>
                  <a:srgbClr val="FFFFFF"/>
                </a:highlight>
              </a:rPr>
              <a:t>Egg hunts are designed for children up to 10 years of age and will be organized by age groups. There will be two egg hunting times to choose from: 10:30am OR 11:30am</a:t>
            </a:r>
            <a:endParaRPr sz="1400"/>
          </a:p>
          <a:p>
            <a:pPr indent="-317500" lvl="0" marL="1828800" rtl="0" algn="l">
              <a:spcBef>
                <a:spcPts val="0"/>
              </a:spcBef>
              <a:spcAft>
                <a:spcPts val="0"/>
              </a:spcAft>
              <a:buClr>
                <a:srgbClr val="333333"/>
              </a:buClr>
              <a:buSzPts val="1400"/>
              <a:buChar char="●"/>
            </a:pPr>
            <a:r>
              <a:rPr lang="en" sz="1400">
                <a:solidFill>
                  <a:srgbClr val="1D1F25"/>
                </a:solidFill>
                <a:highlight>
                  <a:srgbClr val="FFFFFF"/>
                </a:highlight>
              </a:rPr>
              <a:t>Admission is free but pre-registration will be required. </a:t>
            </a:r>
            <a:endParaRPr sz="1400">
              <a:solidFill>
                <a:srgbClr val="1D1F25"/>
              </a:solidFill>
              <a:highlight>
                <a:srgbClr val="FFFFFF"/>
              </a:highlight>
            </a:endParaRPr>
          </a:p>
          <a:p>
            <a:pPr indent="-317500" lvl="0" marL="1828800" rtl="0" algn="l">
              <a:spcBef>
                <a:spcPts val="0"/>
              </a:spcBef>
              <a:spcAft>
                <a:spcPts val="0"/>
              </a:spcAft>
              <a:buClr>
                <a:srgbClr val="1D1F25"/>
              </a:buClr>
              <a:buSzPts val="1400"/>
              <a:buChar char="●"/>
            </a:pPr>
            <a:r>
              <a:rPr lang="en" sz="1400">
                <a:solidFill>
                  <a:srgbClr val="1D1F25"/>
                </a:solidFill>
                <a:highlight>
                  <a:srgbClr val="FFFFFF"/>
                </a:highlight>
              </a:rPr>
              <a:t>To register, go to </a:t>
            </a:r>
            <a:r>
              <a:rPr lang="en" sz="1400" u="sng">
                <a:solidFill>
                  <a:schemeClr val="hlink"/>
                </a:solidFill>
                <a:highlight>
                  <a:srgbClr val="FFFFFF"/>
                </a:highlight>
                <a:hlinkClick r:id="rId3"/>
              </a:rPr>
              <a:t>collegeparkmd.gov/egghunt26</a:t>
            </a:r>
            <a:endParaRPr sz="1400">
              <a:solidFill>
                <a:srgbClr val="1D1F25"/>
              </a:solidFill>
              <a:highlight>
                <a:srgbClr val="FFFFFF"/>
              </a:highlight>
            </a:endParaRPr>
          </a:p>
          <a:p>
            <a:pPr indent="0" lvl="0" marL="0" rtl="0" algn="l">
              <a:spcBef>
                <a:spcPts val="1600"/>
              </a:spcBef>
              <a:spcAft>
                <a:spcPts val="1600"/>
              </a:spcAft>
              <a:buNone/>
            </a:pPr>
            <a:r>
              <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78" name="Google Shape;178;p30"/>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Stargazing Night </a:t>
            </a:r>
            <a:r>
              <a:rPr lang="en" sz="1700"/>
              <a:t>- Friday, March 27th, 8:00 pm - 10:00 pm, Calvert Hills Playground (4601 Calvert Rd.)</a:t>
            </a:r>
            <a:endParaRPr sz="1700"/>
          </a:p>
          <a:p>
            <a:pPr indent="0" lvl="0" marL="0" rtl="0" algn="l">
              <a:spcBef>
                <a:spcPts val="1600"/>
              </a:spcBef>
              <a:spcAft>
                <a:spcPts val="0"/>
              </a:spcAft>
              <a:buNone/>
            </a:pPr>
            <a:r>
              <a:rPr lang="en" sz="1150">
                <a:highlight>
                  <a:srgbClr val="FFFFFF"/>
                </a:highlight>
                <a:latin typeface="Montserrat"/>
                <a:ea typeface="Montserrat"/>
                <a:cs typeface="Montserrat"/>
                <a:sym typeface="Montserrat"/>
              </a:rPr>
              <a:t>Join staff from the Smithsonian's National Air and Space Museum for a </a:t>
            </a:r>
            <a:endParaRPr sz="1150">
              <a:highlight>
                <a:srgbClr val="FFFFFF"/>
              </a:highlight>
              <a:latin typeface="Montserrat"/>
              <a:ea typeface="Montserrat"/>
              <a:cs typeface="Montserrat"/>
              <a:sym typeface="Montserrat"/>
            </a:endParaRPr>
          </a:p>
          <a:p>
            <a:pPr indent="0" lvl="0" marL="0" rtl="0" algn="l">
              <a:spcBef>
                <a:spcPts val="1600"/>
              </a:spcBef>
              <a:spcAft>
                <a:spcPts val="0"/>
              </a:spcAft>
              <a:buNone/>
            </a:pPr>
            <a:r>
              <a:rPr lang="en" sz="1150">
                <a:highlight>
                  <a:srgbClr val="FFFFFF"/>
                </a:highlight>
                <a:latin typeface="Montserrat"/>
                <a:ea typeface="Montserrat"/>
                <a:cs typeface="Montserrat"/>
                <a:sym typeface="Montserrat"/>
              </a:rPr>
              <a:t>view of the night sky. Experienced people will help you to use different</a:t>
            </a:r>
            <a:endParaRPr sz="1150">
              <a:highlight>
                <a:srgbClr val="FFFFFF"/>
              </a:highlight>
              <a:latin typeface="Montserrat"/>
              <a:ea typeface="Montserrat"/>
              <a:cs typeface="Montserrat"/>
              <a:sym typeface="Montserrat"/>
            </a:endParaRPr>
          </a:p>
          <a:p>
            <a:pPr indent="0" lvl="0" marL="0" rtl="0" algn="l">
              <a:spcBef>
                <a:spcPts val="1600"/>
              </a:spcBef>
              <a:spcAft>
                <a:spcPts val="0"/>
              </a:spcAft>
              <a:buNone/>
            </a:pPr>
            <a:r>
              <a:rPr lang="en" sz="1150">
                <a:highlight>
                  <a:srgbClr val="FFFFFF"/>
                </a:highlight>
                <a:latin typeface="Montserrat"/>
                <a:ea typeface="Montserrat"/>
                <a:cs typeface="Montserrat"/>
                <a:sym typeface="Montserrat"/>
              </a:rPr>
              <a:t>telescopes to observe a variety of things, including planets, stars, </a:t>
            </a:r>
            <a:endParaRPr sz="1150">
              <a:highlight>
                <a:srgbClr val="FFFFFF"/>
              </a:highlight>
              <a:latin typeface="Montserrat"/>
              <a:ea typeface="Montserrat"/>
              <a:cs typeface="Montserrat"/>
              <a:sym typeface="Montserrat"/>
            </a:endParaRPr>
          </a:p>
          <a:p>
            <a:pPr indent="0" lvl="0" marL="0" rtl="0" algn="l">
              <a:spcBef>
                <a:spcPts val="1600"/>
              </a:spcBef>
              <a:spcAft>
                <a:spcPts val="0"/>
              </a:spcAft>
              <a:buNone/>
            </a:pPr>
            <a:r>
              <a:rPr lang="en" sz="1150">
                <a:highlight>
                  <a:srgbClr val="FFFFFF"/>
                </a:highlight>
                <a:latin typeface="Montserrat"/>
                <a:ea typeface="Montserrat"/>
                <a:cs typeface="Montserrat"/>
                <a:sym typeface="Montserrat"/>
              </a:rPr>
              <a:t>and the Moon. There will also be hands-on activities to explore astronomy </a:t>
            </a:r>
            <a:endParaRPr sz="1150">
              <a:highlight>
                <a:srgbClr val="FFFFFF"/>
              </a:highlight>
              <a:latin typeface="Montserrat"/>
              <a:ea typeface="Montserrat"/>
              <a:cs typeface="Montserrat"/>
              <a:sym typeface="Montserrat"/>
            </a:endParaRPr>
          </a:p>
          <a:p>
            <a:pPr indent="0" lvl="0" marL="0" rtl="0" algn="l">
              <a:spcBef>
                <a:spcPts val="1600"/>
              </a:spcBef>
              <a:spcAft>
                <a:spcPts val="0"/>
              </a:spcAft>
              <a:buNone/>
            </a:pPr>
            <a:r>
              <a:rPr lang="en" sz="1150">
                <a:highlight>
                  <a:srgbClr val="FFFFFF"/>
                </a:highlight>
                <a:latin typeface="Montserrat"/>
                <a:ea typeface="Montserrat"/>
                <a:cs typeface="Montserrat"/>
                <a:sym typeface="Montserrat"/>
              </a:rPr>
              <a:t>in new ways.</a:t>
            </a:r>
            <a:endParaRPr sz="1700">
              <a:highlight>
                <a:srgbClr val="FFFFFF"/>
              </a:highlight>
              <a:latin typeface="Roboto"/>
              <a:ea typeface="Roboto"/>
              <a:cs typeface="Roboto"/>
              <a:sym typeface="Roboto"/>
            </a:endParaRPr>
          </a:p>
          <a:p>
            <a:pPr indent="0" lvl="0" marL="0" rtl="0" algn="l">
              <a:spcBef>
                <a:spcPts val="1600"/>
              </a:spcBef>
              <a:spcAft>
                <a:spcPts val="0"/>
              </a:spcAft>
              <a:buNone/>
            </a:pPr>
            <a:r>
              <a:t/>
            </a:r>
            <a:endParaRPr sz="1700">
              <a:highlight>
                <a:srgbClr val="FFFFFF"/>
              </a:highlight>
              <a:latin typeface="Roboto"/>
              <a:ea typeface="Roboto"/>
              <a:cs typeface="Roboto"/>
              <a:sym typeface="Roboto"/>
            </a:endParaRPr>
          </a:p>
          <a:p>
            <a:pPr indent="0" lvl="0" marL="0" rtl="0" algn="l">
              <a:spcBef>
                <a:spcPts val="1600"/>
              </a:spcBef>
              <a:spcAft>
                <a:spcPts val="0"/>
              </a:spcAft>
              <a:buNone/>
            </a:pPr>
            <a:r>
              <a:t/>
            </a:r>
            <a:endParaRPr sz="1700">
              <a:solidFill>
                <a:srgbClr val="333333"/>
              </a:solidFill>
              <a:highlight>
                <a:srgbClr val="FFFFFF"/>
              </a:highlight>
            </a:endParaRPr>
          </a:p>
          <a:p>
            <a:pPr indent="0" lvl="0" marL="0" rtl="0" algn="l">
              <a:spcBef>
                <a:spcPts val="1600"/>
              </a:spcBef>
              <a:spcAft>
                <a:spcPts val="1600"/>
              </a:spcAft>
              <a:buNone/>
            </a:pPr>
            <a:r>
              <a:t/>
            </a:r>
            <a:endParaRPr sz="1700"/>
          </a:p>
        </p:txBody>
      </p:sp>
      <p:pic>
        <p:nvPicPr>
          <p:cNvPr id="179" name="Google Shape;179;p30"/>
          <p:cNvPicPr preferRelativeResize="0"/>
          <p:nvPr/>
        </p:nvPicPr>
        <p:blipFill>
          <a:blip r:embed="rId3">
            <a:alphaModFix/>
          </a:blip>
          <a:stretch>
            <a:fillRect/>
          </a:stretch>
        </p:blipFill>
        <p:spPr>
          <a:xfrm>
            <a:off x="5943050" y="1112625"/>
            <a:ext cx="2889252" cy="36124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85" name="Google Shape;185;p31"/>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Friday Night Live!</a:t>
            </a:r>
            <a:r>
              <a:rPr lang="en" sz="1700"/>
              <a:t> - Friday, May 8, 6:00 pm - 8:30 pm at City Hall Plaza</a:t>
            </a:r>
            <a:endParaRPr sz="1700"/>
          </a:p>
          <a:p>
            <a:pPr indent="-336550" lvl="0" marL="1828800" rtl="0" algn="l">
              <a:spcBef>
                <a:spcPts val="1600"/>
              </a:spcBef>
              <a:spcAft>
                <a:spcPts val="0"/>
              </a:spcAft>
              <a:buSzPts val="1700"/>
              <a:buChar char="●"/>
            </a:pPr>
            <a:r>
              <a:rPr lang="en" sz="1700">
                <a:solidFill>
                  <a:srgbClr val="333333"/>
                </a:solidFill>
                <a:highlight>
                  <a:srgbClr val="FFFFFF"/>
                </a:highlight>
              </a:rPr>
              <a:t>Join us on the Plaza at City Hall for College Park's favorite summer concert series, Friday Night LIVE! On select Fridays from May through August, live bands will take the stage with bold beats from diverse musical genres. From funky grooves to rock anthems, we've got the soundtrack for your Friday night. </a:t>
            </a:r>
            <a:endParaRPr sz="1700"/>
          </a:p>
          <a:p>
            <a:pPr indent="-336550" lvl="0" marL="1828800" rtl="0" algn="l">
              <a:spcBef>
                <a:spcPts val="0"/>
              </a:spcBef>
              <a:spcAft>
                <a:spcPts val="0"/>
              </a:spcAft>
              <a:buSzPts val="1700"/>
              <a:buChar char="●"/>
            </a:pPr>
            <a:r>
              <a:rPr lang="en" sz="1700">
                <a:solidFill>
                  <a:srgbClr val="333333"/>
                </a:solidFill>
                <a:highlight>
                  <a:srgbClr val="FFFFFF"/>
                </a:highlight>
              </a:rPr>
              <a:t>Admission is free and free parking will be available at the Downtown Parking Garage at the corner of Yale Ave. and Knox Road during the event. </a:t>
            </a:r>
            <a:endParaRPr sz="1700">
              <a:solidFill>
                <a:srgbClr val="333333"/>
              </a:solidFill>
              <a:highlight>
                <a:srgbClr val="FFFFFF"/>
              </a:highlight>
            </a:endParaRPr>
          </a:p>
          <a:p>
            <a:pPr indent="0" lvl="0" marL="0" rtl="0" algn="l">
              <a:spcBef>
                <a:spcPts val="1600"/>
              </a:spcBef>
              <a:spcAft>
                <a:spcPts val="1600"/>
              </a:spcAft>
              <a:buNone/>
            </a:pPr>
            <a:r>
              <a:t/>
            </a:r>
            <a:endParaRPr sz="1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91" name="Google Shape;191;p32"/>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Spring Street Fair</a:t>
            </a:r>
            <a:r>
              <a:rPr lang="en" sz="1700"/>
              <a:t> - Sunday, May 17, 12:00 pm - 4:00 pm at Davis Hall</a:t>
            </a:r>
            <a:endParaRPr sz="1700"/>
          </a:p>
          <a:p>
            <a:pPr indent="-336550" lvl="0" marL="1828800" rtl="0" algn="l">
              <a:spcBef>
                <a:spcPts val="1600"/>
              </a:spcBef>
              <a:spcAft>
                <a:spcPts val="0"/>
              </a:spcAft>
              <a:buSzPts val="1700"/>
              <a:buChar char="●"/>
            </a:pPr>
            <a:r>
              <a:rPr lang="en" sz="1700">
                <a:solidFill>
                  <a:srgbClr val="333333"/>
                </a:solidFill>
                <a:highlight>
                  <a:srgbClr val="FFFFFF"/>
                </a:highlight>
              </a:rPr>
              <a:t>Join us for a vibrant afternoon of fun, food, and creativity at the second annual </a:t>
            </a:r>
            <a:r>
              <a:rPr b="1" lang="en" sz="1700">
                <a:solidFill>
                  <a:srgbClr val="333333"/>
                </a:solidFill>
                <a:highlight>
                  <a:srgbClr val="FFFFFF"/>
                </a:highlight>
              </a:rPr>
              <a:t>Spring Street Fair</a:t>
            </a:r>
            <a:r>
              <a:rPr lang="en" sz="1700">
                <a:solidFill>
                  <a:srgbClr val="333333"/>
                </a:solidFill>
                <a:highlight>
                  <a:srgbClr val="FFFFFF"/>
                </a:highlight>
              </a:rPr>
              <a:t> in College Park! </a:t>
            </a:r>
            <a:endParaRPr sz="1700">
              <a:solidFill>
                <a:srgbClr val="333333"/>
              </a:solidFill>
              <a:highlight>
                <a:srgbClr val="FFFFFF"/>
              </a:highlight>
            </a:endParaRPr>
          </a:p>
          <a:p>
            <a:pPr indent="-336550" lvl="0" marL="1828800" rtl="0" algn="l">
              <a:spcBef>
                <a:spcPts val="0"/>
              </a:spcBef>
              <a:spcAft>
                <a:spcPts val="0"/>
              </a:spcAft>
              <a:buSzPts val="1700"/>
              <a:buChar char="●"/>
            </a:pPr>
            <a:r>
              <a:rPr lang="en" sz="1700">
                <a:solidFill>
                  <a:srgbClr val="333333"/>
                </a:solidFill>
                <a:highlight>
                  <a:srgbClr val="FFFFFF"/>
                </a:highlight>
              </a:rPr>
              <a:t>On </a:t>
            </a:r>
            <a:r>
              <a:rPr b="1" lang="en" sz="1700">
                <a:solidFill>
                  <a:srgbClr val="333333"/>
                </a:solidFill>
                <a:highlight>
                  <a:srgbClr val="FFFFFF"/>
                </a:highlight>
              </a:rPr>
              <a:t>Sunday, May 17th</a:t>
            </a:r>
            <a:r>
              <a:rPr lang="en" sz="1700">
                <a:solidFill>
                  <a:srgbClr val="333333"/>
                </a:solidFill>
                <a:highlight>
                  <a:srgbClr val="FFFFFF"/>
                </a:highlight>
              </a:rPr>
              <a:t>, from </a:t>
            </a:r>
            <a:r>
              <a:rPr b="1" lang="en" sz="1700">
                <a:solidFill>
                  <a:srgbClr val="333333"/>
                </a:solidFill>
                <a:highlight>
                  <a:srgbClr val="FFFFFF"/>
                </a:highlight>
              </a:rPr>
              <a:t>12:00 PM to 4:00 PM</a:t>
            </a:r>
            <a:r>
              <a:rPr lang="en" sz="1700">
                <a:solidFill>
                  <a:srgbClr val="333333"/>
                </a:solidFill>
                <a:highlight>
                  <a:srgbClr val="FFFFFF"/>
                </a:highlight>
              </a:rPr>
              <a:t>, celebrate the season with your community at </a:t>
            </a:r>
            <a:r>
              <a:rPr b="1" lang="en" sz="1700">
                <a:solidFill>
                  <a:srgbClr val="333333"/>
                </a:solidFill>
                <a:highlight>
                  <a:srgbClr val="FFFFFF"/>
                </a:highlight>
              </a:rPr>
              <a:t>9217 51st Ave, College Park, MD 20740</a:t>
            </a:r>
            <a:r>
              <a:rPr lang="en" sz="1700">
                <a:solidFill>
                  <a:srgbClr val="333333"/>
                </a:solidFill>
                <a:highlight>
                  <a:srgbClr val="FFFFFF"/>
                </a:highlight>
              </a:rPr>
              <a:t>.</a:t>
            </a:r>
            <a:endParaRPr sz="1700">
              <a:solidFill>
                <a:srgbClr val="333333"/>
              </a:solidFill>
              <a:highlight>
                <a:srgbClr val="FFFFFF"/>
              </a:highlight>
            </a:endParaRPr>
          </a:p>
          <a:p>
            <a:pPr indent="-336550" lvl="0" marL="1828800" rtl="0" algn="l">
              <a:spcBef>
                <a:spcPts val="0"/>
              </a:spcBef>
              <a:spcAft>
                <a:spcPts val="0"/>
              </a:spcAft>
              <a:buSzPts val="1700"/>
              <a:buChar char="●"/>
            </a:pPr>
            <a:r>
              <a:rPr lang="en" sz="1700">
                <a:solidFill>
                  <a:srgbClr val="333333"/>
                </a:solidFill>
                <a:highlight>
                  <a:srgbClr val="FFFFFF"/>
                </a:highlight>
              </a:rPr>
              <a:t>This family-friendly event will feature a variety of exciting activities for all ages! </a:t>
            </a:r>
            <a:endParaRPr sz="1700">
              <a:solidFill>
                <a:srgbClr val="333333"/>
              </a:solidFill>
              <a:highlight>
                <a:srgbClr val="FFFFFF"/>
              </a:highlight>
            </a:endParaRPr>
          </a:p>
          <a:p>
            <a:pPr indent="0" lvl="0" marL="0" rtl="0" algn="l">
              <a:spcBef>
                <a:spcPts val="500"/>
              </a:spcBef>
              <a:spcAft>
                <a:spcPts val="0"/>
              </a:spcAft>
              <a:buNone/>
            </a:pPr>
            <a:r>
              <a:t/>
            </a:r>
            <a:endParaRPr sz="1700">
              <a:solidFill>
                <a:srgbClr val="333333"/>
              </a:solidFill>
              <a:highlight>
                <a:srgbClr val="FFFFFF"/>
              </a:highlight>
            </a:endParaRPr>
          </a:p>
          <a:p>
            <a:pPr indent="0" lvl="0" marL="0" rtl="0" algn="l">
              <a:spcBef>
                <a:spcPts val="1600"/>
              </a:spcBef>
              <a:spcAft>
                <a:spcPts val="1600"/>
              </a:spcAft>
              <a:buNone/>
            </a:pPr>
            <a:r>
              <a:t/>
            </a:r>
            <a:endParaRPr sz="17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197" name="Google Shape;197;p33"/>
          <p:cNvSpPr txBox="1"/>
          <p:nvPr>
            <p:ph idx="1" type="body"/>
          </p:nvPr>
        </p:nvSpPr>
        <p:spPr>
          <a:xfrm>
            <a:off x="311700" y="559575"/>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222222"/>
                </a:solidFill>
                <a:highlight>
                  <a:srgbClr val="FFFFFF"/>
                </a:highlight>
                <a:latin typeface="Arial"/>
                <a:ea typeface="Arial"/>
                <a:cs typeface="Arial"/>
                <a:sym typeface="Arial"/>
              </a:rPr>
              <a:t>Social Activities for Older Adults Launched by WISE Connect</a:t>
            </a:r>
            <a:endParaRPr b="1" sz="1100">
              <a:solidFill>
                <a:srgbClr val="222222"/>
              </a:solidFill>
              <a:highlight>
                <a:srgbClr val="FFFFFF"/>
              </a:highlight>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From coffee meetups to board games to art sessions, this group is free to join and welcomes you!</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WISE Connect (</a:t>
            </a:r>
            <a:r>
              <a:rPr lang="en" sz="1200" u="sng">
                <a:solidFill>
                  <a:srgbClr val="1155CC"/>
                </a:solidFill>
                <a:highlight>
                  <a:srgbClr val="FFFFFF"/>
                </a:highlight>
                <a:latin typeface="Arial"/>
                <a:ea typeface="Arial"/>
                <a:cs typeface="Arial"/>
                <a:sym typeface="Arial"/>
                <a:hlinkClick r:id="rId3">
                  <a:extLst>
                    <a:ext uri="{A12FA001-AC4F-418D-AE19-62706E023703}">
                      <ahyp:hlinkClr val="tx"/>
                    </a:ext>
                  </a:extLst>
                </a:hlinkClick>
              </a:rPr>
              <a:t>www.wisecities.us</a:t>
            </a:r>
            <a:r>
              <a:rPr lang="en" sz="1200">
                <a:solidFill>
                  <a:srgbClr val="222222"/>
                </a:solidFill>
                <a:highlight>
                  <a:srgbClr val="FFFFFF"/>
                </a:highlight>
                <a:latin typeface="Arial"/>
                <a:ea typeface="Arial"/>
                <a:cs typeface="Arial"/>
                <a:sym typeface="Arial"/>
              </a:rPr>
              <a:t>) was founded by UMD alumni to foster connection, engagement, and fulfillment all life long. This year, the City of College Park is partnering with WISE Connect to offer social and recreational activities for residents over age 55.</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The initiative engages local businesses to host the group, offering discounts and age-friendly setups. Participating businesses starting September include Proteus Brews, The Greene Turtle, The Board &amp; Brew, Sardi's, Dog Haus Biergarten, Shop Made in MD, Bowlero, Ledo Pizza, with more to come. Have a favorite spot to meet? Let the team know!</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Social connection is key to good health! Come meet new people, get special discounts, explore new places, and have fun! Rides to events will be arranged as needed to ensure transportation is not a barrier to participating.</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The calendar of upcoming events can be found at </a:t>
            </a:r>
            <a:r>
              <a:rPr lang="en" sz="1200" u="sng">
                <a:solidFill>
                  <a:srgbClr val="1155CC"/>
                </a:solidFill>
                <a:highlight>
                  <a:srgbClr val="FFFFFF"/>
                </a:highlight>
                <a:latin typeface="Arial"/>
                <a:ea typeface="Arial"/>
                <a:cs typeface="Arial"/>
                <a:sym typeface="Arial"/>
                <a:hlinkClick r:id="rId4">
                  <a:extLst>
                    <a:ext uri="{A12FA001-AC4F-418D-AE19-62706E023703}">
                      <ahyp:hlinkClr val="tx"/>
                    </a:ext>
                  </a:extLst>
                </a:hlinkClick>
              </a:rPr>
              <a:t>https://wiseconnect.us/</a:t>
            </a:r>
            <a:r>
              <a:rPr lang="en" sz="1200">
                <a:solidFill>
                  <a:srgbClr val="222222"/>
                </a:solidFill>
                <a:highlight>
                  <a:srgbClr val="FFFFFF"/>
                </a:highlight>
                <a:latin typeface="Arial"/>
                <a:ea typeface="Arial"/>
                <a:cs typeface="Arial"/>
                <a:sym typeface="Arial"/>
              </a:rPr>
              <a:t> or in the Facebook group at </a:t>
            </a:r>
            <a:r>
              <a:rPr lang="en" sz="1200" u="sng">
                <a:solidFill>
                  <a:srgbClr val="1155CC"/>
                </a:solidFill>
                <a:highlight>
                  <a:srgbClr val="FFFFFF"/>
                </a:highlight>
                <a:latin typeface="Arial"/>
                <a:ea typeface="Arial"/>
                <a:cs typeface="Arial"/>
                <a:sym typeface="Arial"/>
                <a:hlinkClick r:id="rId5">
                  <a:extLst>
                    <a:ext uri="{A12FA001-AC4F-418D-AE19-62706E023703}">
                      <ahyp:hlinkClr val="tx"/>
                    </a:ext>
                  </a:extLst>
                </a:hlinkClick>
              </a:rPr>
              <a:t>https://www.facebook.com/groups/cpwiseevents</a:t>
            </a:r>
            <a:r>
              <a:rPr lang="en" sz="1200">
                <a:solidFill>
                  <a:srgbClr val="222222"/>
                </a:solidFill>
                <a:highlight>
                  <a:srgbClr val="FFFFFF"/>
                </a:highlight>
                <a:latin typeface="Arial"/>
                <a:ea typeface="Arial"/>
                <a:cs typeface="Arial"/>
                <a:sym typeface="Arial"/>
              </a:rPr>
              <a:t>, as well as in the attached PDF.</a:t>
            </a:r>
            <a:endParaRPr sz="1200">
              <a:latin typeface="Arial"/>
              <a:ea typeface="Arial"/>
              <a:cs typeface="Arial"/>
              <a:sym typeface="Arial"/>
            </a:endParaRPr>
          </a:p>
          <a:p>
            <a:pPr indent="0" lvl="0" marL="0" rtl="0" algn="l">
              <a:spcBef>
                <a:spcPts val="1600"/>
              </a:spcBef>
              <a:spcAft>
                <a:spcPts val="0"/>
              </a:spcAft>
              <a:buNone/>
            </a:pPr>
            <a:r>
              <a:rPr lang="en" sz="1200">
                <a:solidFill>
                  <a:srgbClr val="222222"/>
                </a:solidFill>
                <a:highlight>
                  <a:srgbClr val="FFFFFF"/>
                </a:highlight>
                <a:latin typeface="Arial"/>
                <a:ea typeface="Arial"/>
                <a:cs typeface="Arial"/>
                <a:sym typeface="Arial"/>
              </a:rPr>
              <a:t>To sign up or ask questions, contact Marie Brodsky by email (</a:t>
            </a:r>
            <a:r>
              <a:rPr lang="en" sz="1200">
                <a:solidFill>
                  <a:srgbClr val="1155CC"/>
                </a:solidFill>
                <a:highlight>
                  <a:srgbClr val="FFFFFF"/>
                </a:highlight>
                <a:latin typeface="Arial"/>
                <a:ea typeface="Arial"/>
                <a:cs typeface="Arial"/>
                <a:sym typeface="Arial"/>
              </a:rPr>
              <a:t>marie@wiseconnect.us</a:t>
            </a:r>
            <a:r>
              <a:rPr lang="en" sz="1200">
                <a:solidFill>
                  <a:srgbClr val="222222"/>
                </a:solidFill>
                <a:highlight>
                  <a:srgbClr val="FFFFFF"/>
                </a:highlight>
                <a:latin typeface="Arial"/>
                <a:ea typeface="Arial"/>
                <a:cs typeface="Arial"/>
                <a:sym typeface="Arial"/>
              </a:rPr>
              <a:t>) or phone (571-354-6626).</a:t>
            </a:r>
            <a:endParaRPr sz="1200">
              <a:solidFill>
                <a:srgbClr val="222222"/>
              </a:solidFill>
              <a:highlight>
                <a:srgbClr val="FFFFFF"/>
              </a:highlight>
              <a:latin typeface="Arial"/>
              <a:ea typeface="Arial"/>
              <a:cs typeface="Arial"/>
              <a:sym typeface="Arial"/>
            </a:endParaRPr>
          </a:p>
          <a:p>
            <a:pPr indent="0" lvl="0" marL="0" rtl="0" algn="l">
              <a:spcBef>
                <a:spcPts val="1600"/>
              </a:spcBef>
              <a:spcAft>
                <a:spcPts val="1600"/>
              </a:spcAft>
              <a:buNone/>
            </a:pPr>
            <a:r>
              <a:rPr lang="en" sz="1200" u="sng">
                <a:solidFill>
                  <a:schemeClr val="hlink"/>
                </a:solidFill>
                <a:highlight>
                  <a:srgbClr val="FFFFFF"/>
                </a:highlight>
                <a:latin typeface="Arial"/>
                <a:ea typeface="Arial"/>
                <a:cs typeface="Arial"/>
                <a:sym typeface="Arial"/>
                <a:hlinkClick r:id="rId6"/>
              </a:rPr>
              <a:t>WISE Events Portal - College Park</a:t>
            </a:r>
            <a:endParaRPr sz="1200">
              <a:solidFill>
                <a:srgbClr val="222222"/>
              </a:solidFill>
              <a:highlight>
                <a:srgbClr val="FFFFFF"/>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921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81" name="Google Shape;81;p16"/>
          <p:cNvSpPr txBox="1"/>
          <p:nvPr>
            <p:ph idx="4294967295" type="body"/>
          </p:nvPr>
        </p:nvSpPr>
        <p:spPr>
          <a:xfrm>
            <a:off x="311700" y="1210450"/>
            <a:ext cx="6531600" cy="36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highlight>
                  <a:srgbClr val="FFFFFF"/>
                </a:highlight>
              </a:rPr>
              <a:t>7:30 - Consent to Record, Call to Order, Agenda Approval, Minutes Approval</a:t>
            </a:r>
            <a:endParaRPr sz="1300">
              <a:highlight>
                <a:srgbClr val="FFFFFF"/>
              </a:highlight>
            </a:endParaRPr>
          </a:p>
          <a:p>
            <a:pPr indent="0" lvl="0" marL="0" rtl="0" algn="l">
              <a:spcBef>
                <a:spcPts val="1600"/>
              </a:spcBef>
              <a:spcAft>
                <a:spcPts val="0"/>
              </a:spcAft>
              <a:buClr>
                <a:schemeClr val="dk1"/>
              </a:buClr>
              <a:buSzPts val="1100"/>
              <a:buFont typeface="Arial"/>
              <a:buNone/>
            </a:pPr>
            <a:r>
              <a:rPr lang="en" sz="1300">
                <a:highlight>
                  <a:srgbClr val="FFFFFF"/>
                </a:highlight>
              </a:rPr>
              <a:t>7:35 - Officer Reports</a:t>
            </a:r>
            <a:endParaRPr sz="1300">
              <a:highlight>
                <a:srgbClr val="FFFFFF"/>
              </a:highlight>
            </a:endParaRPr>
          </a:p>
          <a:p>
            <a:pPr indent="0" lvl="0" marL="0" rtl="0" algn="l">
              <a:spcBef>
                <a:spcPts val="1600"/>
              </a:spcBef>
              <a:spcAft>
                <a:spcPts val="0"/>
              </a:spcAft>
              <a:buClr>
                <a:schemeClr val="dk1"/>
              </a:buClr>
              <a:buSzPts val="1100"/>
              <a:buFont typeface="Arial"/>
              <a:buNone/>
            </a:pPr>
            <a:r>
              <a:rPr lang="en" sz="1300">
                <a:highlight>
                  <a:srgbClr val="FFFFFF"/>
                </a:highlight>
              </a:rPr>
              <a:t>7:45 - Hollywood </a:t>
            </a:r>
            <a:r>
              <a:rPr lang="en" sz="1300">
                <a:highlight>
                  <a:srgbClr val="FFFFFF"/>
                </a:highlight>
              </a:rPr>
              <a:t>Commercial</a:t>
            </a:r>
            <a:r>
              <a:rPr lang="en" sz="1300">
                <a:highlight>
                  <a:srgbClr val="FFFFFF"/>
                </a:highlight>
              </a:rPr>
              <a:t> District Placemaking Project Presentation</a:t>
            </a:r>
            <a:endParaRPr sz="1300">
              <a:highlight>
                <a:srgbClr val="FFFFFF"/>
              </a:highlight>
            </a:endParaRPr>
          </a:p>
          <a:p>
            <a:pPr indent="0" lvl="0" marL="0" rtl="0" algn="l">
              <a:spcBef>
                <a:spcPts val="1600"/>
              </a:spcBef>
              <a:spcAft>
                <a:spcPts val="0"/>
              </a:spcAft>
              <a:buClr>
                <a:schemeClr val="dk1"/>
              </a:buClr>
              <a:buSzPts val="1100"/>
              <a:buFont typeface="Arial"/>
              <a:buNone/>
            </a:pPr>
            <a:r>
              <a:rPr lang="en" sz="1300">
                <a:highlight>
                  <a:srgbClr val="FFFFFF"/>
                </a:highlight>
              </a:rPr>
              <a:t>8:05- NCPCA Spring Event Discussion</a:t>
            </a:r>
            <a:endParaRPr sz="1300">
              <a:highlight>
                <a:srgbClr val="FFFFFF"/>
              </a:highlight>
            </a:endParaRPr>
          </a:p>
          <a:p>
            <a:pPr indent="0" lvl="0" marL="0" rtl="0" algn="l">
              <a:spcBef>
                <a:spcPts val="1600"/>
              </a:spcBef>
              <a:spcAft>
                <a:spcPts val="0"/>
              </a:spcAft>
              <a:buClr>
                <a:schemeClr val="dk1"/>
              </a:buClr>
              <a:buSzPts val="1100"/>
              <a:buFont typeface="Arial"/>
              <a:buNone/>
            </a:pPr>
            <a:r>
              <a:rPr lang="en" sz="1300">
                <a:highlight>
                  <a:srgbClr val="FFFFFF"/>
                </a:highlight>
              </a:rPr>
              <a:t>8:25- Unscheduled Motions and Announcements </a:t>
            </a:r>
            <a:endParaRPr sz="1300">
              <a:highlight>
                <a:srgbClr val="FFFFFF"/>
              </a:highlight>
            </a:endParaRPr>
          </a:p>
          <a:p>
            <a:pPr indent="0" lvl="0" marL="0" rtl="0" algn="l">
              <a:spcBef>
                <a:spcPts val="1600"/>
              </a:spcBef>
              <a:spcAft>
                <a:spcPts val="0"/>
              </a:spcAft>
              <a:buClr>
                <a:schemeClr val="dk1"/>
              </a:buClr>
              <a:buSzPts val="1100"/>
              <a:buFont typeface="Arial"/>
              <a:buNone/>
            </a:pPr>
            <a:r>
              <a:rPr lang="en" sz="1300">
                <a:highlight>
                  <a:srgbClr val="FFFFFF"/>
                </a:highlight>
              </a:rPr>
              <a:t>8:30 - Motion to Adjourn</a:t>
            </a:r>
            <a:endParaRPr sz="1300">
              <a:highlight>
                <a:srgbClr val="FFFFFF"/>
              </a:highlight>
            </a:endParaRPr>
          </a:p>
          <a:p>
            <a:pPr indent="0" lvl="0" marL="0" rtl="0" algn="l">
              <a:spcBef>
                <a:spcPts val="1600"/>
              </a:spcBef>
              <a:spcAft>
                <a:spcPts val="0"/>
              </a:spcAft>
              <a:buClr>
                <a:schemeClr val="dk1"/>
              </a:buClr>
              <a:buSzPts val="1100"/>
              <a:buFont typeface="Arial"/>
              <a:buNone/>
            </a:pPr>
            <a:r>
              <a:t/>
            </a:r>
            <a:endParaRPr sz="1300"/>
          </a:p>
          <a:p>
            <a:pPr indent="0" lvl="0" marL="0" rtl="0" algn="l">
              <a:spcBef>
                <a:spcPts val="1600"/>
              </a:spcBef>
              <a:spcAft>
                <a:spcPts val="0"/>
              </a:spcAft>
              <a:buClr>
                <a:schemeClr val="dk1"/>
              </a:buClr>
              <a:buSzPts val="1100"/>
              <a:buFont typeface="Arial"/>
              <a:buNone/>
            </a:pPr>
            <a:r>
              <a:t/>
            </a:r>
            <a:endParaRPr sz="1600"/>
          </a:p>
          <a:p>
            <a:pPr indent="0" lvl="0" marL="0" rtl="0" algn="l">
              <a:lnSpc>
                <a:spcPct val="200000"/>
              </a:lnSpc>
              <a:spcBef>
                <a:spcPts val="1600"/>
              </a:spcBef>
              <a:spcAft>
                <a:spcPts val="0"/>
              </a:spcAft>
              <a:buNone/>
            </a:pPr>
            <a:r>
              <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Events Committee Director</a:t>
            </a:r>
            <a:endParaRPr/>
          </a:p>
        </p:txBody>
      </p:sp>
      <p:sp>
        <p:nvSpPr>
          <p:cNvPr id="203" name="Google Shape;203;p3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Position is currently vacant.</a:t>
            </a:r>
            <a:endParaRPr/>
          </a:p>
          <a:p>
            <a:pPr indent="-342900" lvl="0" marL="457200" rtl="0" algn="l">
              <a:spcBef>
                <a:spcPts val="0"/>
              </a:spcBef>
              <a:spcAft>
                <a:spcPts val="0"/>
              </a:spcAft>
              <a:buSzPts val="1800"/>
              <a:buChar char="●"/>
            </a:pPr>
            <a:r>
              <a:rPr lang="en"/>
              <a:t>Send email to </a:t>
            </a:r>
            <a:r>
              <a:rPr lang="en" u="sng">
                <a:solidFill>
                  <a:schemeClr val="accent5"/>
                </a:solidFill>
                <a:hlinkClick r:id="rId3">
                  <a:extLst>
                    <a:ext uri="{A12FA001-AC4F-418D-AE19-62706E023703}">
                      <ahyp:hlinkClr val="tx"/>
                    </a:ext>
                  </a:extLst>
                </a:hlinkClick>
              </a:rPr>
              <a:t>NCPCivic@gmail.com</a:t>
            </a:r>
            <a:r>
              <a:rPr lang="en"/>
              <a:t> if interested. Include a small blurb about your experience and why you’re interested in filling the vacancy.</a:t>
            </a:r>
            <a:endParaRPr/>
          </a:p>
          <a:p>
            <a:pPr indent="0" lvl="0" marL="45720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5"/>
          <p:cNvSpPr txBox="1"/>
          <p:nvPr>
            <p:ph type="ctrTitle"/>
          </p:nvPr>
        </p:nvSpPr>
        <p:spPr>
          <a:xfrm>
            <a:off x="2515600" y="1444250"/>
            <a:ext cx="3583800" cy="2185500"/>
          </a:xfrm>
          <a:prstGeom prst="rect">
            <a:avLst/>
          </a:prstGeom>
        </p:spPr>
        <p:txBody>
          <a:bodyPr anchorCtr="0" anchor="b"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b="1" lang="en" sz="2000" u="sng">
                <a:solidFill>
                  <a:schemeClr val="hlink"/>
                </a:solidFill>
                <a:highlight>
                  <a:srgbClr val="FFFFFF"/>
                </a:highlight>
                <a:hlinkClick r:id="rId3"/>
              </a:rPr>
              <a:t>Hollywood Commercial District Placemaking Project</a:t>
            </a:r>
            <a:endParaRPr b="1" sz="2000">
              <a:highlight>
                <a:srgbClr val="FFFFFF"/>
              </a:highlight>
            </a:endParaRPr>
          </a:p>
          <a:p>
            <a:pPr indent="0" lvl="0" marL="0" rtl="0" algn="ctr">
              <a:lnSpc>
                <a:spcPct val="150000"/>
              </a:lnSpc>
              <a:spcBef>
                <a:spcPts val="0"/>
              </a:spcBef>
              <a:spcAft>
                <a:spcPts val="0"/>
              </a:spcAft>
              <a:buClr>
                <a:schemeClr val="dk1"/>
              </a:buClr>
              <a:buSzPts val="1100"/>
              <a:buFont typeface="Arial"/>
              <a:buNone/>
            </a:pPr>
            <a:r>
              <a:rPr lang="en" sz="2000">
                <a:highlight>
                  <a:srgbClr val="FFFFFF"/>
                </a:highlight>
              </a:rPr>
              <a:t>(Presenter: David Moore, Placemaking Team - PG County Planning Dept.)</a:t>
            </a:r>
            <a:endParaRPr sz="2000">
              <a:highlight>
                <a:srgbClr val="FFFFFF"/>
              </a:highlight>
            </a:endParaRPr>
          </a:p>
          <a:p>
            <a:pPr indent="0" lvl="0" marL="0" rtl="0" algn="ctr">
              <a:spcBef>
                <a:spcPts val="0"/>
              </a:spcBef>
              <a:spcAft>
                <a:spcPts val="0"/>
              </a:spcAft>
              <a:buNone/>
            </a:pPr>
            <a:r>
              <a:t/>
            </a:r>
            <a:endParaRPr sz="2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6"/>
          <p:cNvSpPr txBox="1"/>
          <p:nvPr>
            <p:ph type="ctrTitle"/>
          </p:nvPr>
        </p:nvSpPr>
        <p:spPr>
          <a:xfrm>
            <a:off x="2515600" y="1444250"/>
            <a:ext cx="3583800" cy="21855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t/>
            </a:r>
            <a:endParaRPr b="1" sz="2000">
              <a:highlight>
                <a:srgbClr val="FFFFFF"/>
              </a:highlight>
            </a:endParaRPr>
          </a:p>
          <a:p>
            <a:pPr indent="0" lvl="0" marL="0" rtl="0" algn="l">
              <a:lnSpc>
                <a:spcPct val="115000"/>
              </a:lnSpc>
              <a:spcBef>
                <a:spcPts val="1600"/>
              </a:spcBef>
              <a:spcAft>
                <a:spcPts val="0"/>
              </a:spcAft>
              <a:buNone/>
            </a:pPr>
            <a:r>
              <a:t/>
            </a:r>
            <a:endParaRPr b="1" sz="2000">
              <a:highlight>
                <a:srgbClr val="FFFFFF"/>
              </a:highlight>
            </a:endParaRPr>
          </a:p>
          <a:p>
            <a:pPr indent="0" lvl="0" marL="0" rtl="0" algn="l">
              <a:lnSpc>
                <a:spcPct val="115000"/>
              </a:lnSpc>
              <a:spcBef>
                <a:spcPts val="1600"/>
              </a:spcBef>
              <a:spcAft>
                <a:spcPts val="0"/>
              </a:spcAft>
              <a:buNone/>
            </a:pPr>
            <a:r>
              <a:rPr b="1" lang="en" sz="1900">
                <a:highlight>
                  <a:srgbClr val="FFFFFF"/>
                </a:highlight>
              </a:rPr>
              <a:t>NCPCA Spring Event Discussion</a:t>
            </a:r>
            <a:endParaRPr sz="1900">
              <a:highlight>
                <a:srgbClr val="FFFFFF"/>
              </a:highlight>
            </a:endParaRPr>
          </a:p>
          <a:p>
            <a:pPr indent="0" lvl="0" marL="0" rtl="0" algn="ctr">
              <a:spcBef>
                <a:spcPts val="1600"/>
              </a:spcBef>
              <a:spcAft>
                <a:spcPts val="0"/>
              </a:spcAft>
              <a:buNone/>
            </a:pPr>
            <a:r>
              <a:t/>
            </a:r>
            <a:endParaRPr sz="27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b="1" lang="en" sz="1900">
                <a:highlight>
                  <a:srgbClr val="FFFFFF"/>
                </a:highlight>
              </a:rPr>
              <a:t>NCPCA Spring Event Discussion</a:t>
            </a:r>
            <a:endParaRPr sz="1800"/>
          </a:p>
        </p:txBody>
      </p:sp>
      <p:sp>
        <p:nvSpPr>
          <p:cNvPr id="219" name="Google Shape;219;p37"/>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222222"/>
              </a:buClr>
              <a:buSzPts val="1800"/>
              <a:buChar char="●"/>
            </a:pPr>
            <a:r>
              <a:rPr lang="en">
                <a:highlight>
                  <a:srgbClr val="FFFFFF"/>
                </a:highlight>
              </a:rPr>
              <a:t>Previous events include: Ice Cream Social, Spring BBQ, Ornament Making/Tree Decoration</a:t>
            </a:r>
            <a:endParaRPr>
              <a:highlight>
                <a:srgbClr val="FFFFFF"/>
              </a:highlight>
            </a:endParaRPr>
          </a:p>
          <a:p>
            <a:pPr indent="-342900" lvl="0" marL="457200" rtl="0" algn="l">
              <a:spcBef>
                <a:spcPts val="0"/>
              </a:spcBef>
              <a:spcAft>
                <a:spcPts val="0"/>
              </a:spcAft>
              <a:buSzPts val="1800"/>
              <a:buChar char="●"/>
            </a:pPr>
            <a:r>
              <a:rPr lang="en">
                <a:highlight>
                  <a:srgbClr val="FFFFFF"/>
                </a:highlight>
              </a:rPr>
              <a:t>Likely source of funding: College Park Microgrant Fund</a:t>
            </a:r>
            <a:endParaRPr>
              <a:highlight>
                <a:srgbClr val="FFFFFF"/>
              </a:highlight>
            </a:endParaRPr>
          </a:p>
          <a:p>
            <a:pPr indent="-342900" lvl="0" marL="457200" rtl="0" algn="l">
              <a:spcBef>
                <a:spcPts val="0"/>
              </a:spcBef>
              <a:spcAft>
                <a:spcPts val="0"/>
              </a:spcAft>
              <a:buSzPts val="1800"/>
              <a:buChar char="●"/>
            </a:pPr>
            <a:r>
              <a:rPr lang="en">
                <a:highlight>
                  <a:srgbClr val="FFFFFF"/>
                </a:highlight>
              </a:rPr>
              <a:t>Typical cost: $200 - $500; highest overhead tends to be food/refreshments; admission typically free</a:t>
            </a:r>
            <a:endParaRPr>
              <a:highlight>
                <a:srgbClr val="FFFFFF"/>
              </a:highlight>
            </a:endParaRPr>
          </a:p>
          <a:p>
            <a:pPr indent="-342900" lvl="0" marL="457200" rtl="0" algn="l">
              <a:spcBef>
                <a:spcPts val="0"/>
              </a:spcBef>
              <a:spcAft>
                <a:spcPts val="0"/>
              </a:spcAft>
              <a:buSzPts val="1800"/>
              <a:buChar char="●"/>
            </a:pPr>
            <a:r>
              <a:rPr lang="en">
                <a:highlight>
                  <a:srgbClr val="FFFFFF"/>
                </a:highlight>
              </a:rPr>
              <a:t>Previous Venues: VFW, Duvall Field, North College Park Community Tree</a:t>
            </a:r>
            <a:endParaRPr>
              <a:highlight>
                <a:srgbClr val="FFFFFF"/>
              </a:highlight>
            </a:endParaRPr>
          </a:p>
          <a:p>
            <a:pPr indent="-342900" lvl="0" marL="457200" rtl="0" algn="l">
              <a:spcBef>
                <a:spcPts val="0"/>
              </a:spcBef>
              <a:spcAft>
                <a:spcPts val="0"/>
              </a:spcAft>
              <a:buSzPts val="1800"/>
              <a:buChar char="●"/>
            </a:pPr>
            <a:r>
              <a:rPr lang="en">
                <a:highlight>
                  <a:srgbClr val="FFFFFF"/>
                </a:highlight>
              </a:rPr>
              <a:t>Potential Venue: Hollywood Neighborhood Park</a:t>
            </a:r>
            <a:endParaRPr>
              <a:highlight>
                <a:srgbClr val="FFFFFF"/>
              </a:highlight>
            </a:endParaRPr>
          </a:p>
          <a:p>
            <a:pPr indent="-342900" lvl="0" marL="457200" rtl="0" algn="l">
              <a:spcBef>
                <a:spcPts val="0"/>
              </a:spcBef>
              <a:spcAft>
                <a:spcPts val="0"/>
              </a:spcAft>
              <a:buSzPts val="1800"/>
              <a:buChar char="●"/>
            </a:pPr>
            <a:r>
              <a:rPr lang="en">
                <a:highlight>
                  <a:srgbClr val="FFFFFF"/>
                </a:highlight>
              </a:rPr>
              <a:t>Target date: May/June?</a:t>
            </a:r>
            <a:endParaRPr>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3" name="Shape 223"/>
        <p:cNvGrpSpPr/>
        <p:nvPr/>
      </p:nvGrpSpPr>
      <p:grpSpPr>
        <a:xfrm>
          <a:off x="0" y="0"/>
          <a:ext cx="0" cy="0"/>
          <a:chOff x="0" y="0"/>
          <a:chExt cx="0" cy="0"/>
        </a:xfrm>
      </p:grpSpPr>
      <p:sp>
        <p:nvSpPr>
          <p:cNvPr id="224" name="Google Shape;224;p38"/>
          <p:cNvSpPr txBox="1"/>
          <p:nvPr>
            <p:ph idx="1" type="body"/>
          </p:nvPr>
        </p:nvSpPr>
        <p:spPr>
          <a:xfrm>
            <a:off x="332250" y="218850"/>
            <a:ext cx="8479500" cy="47058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2400"/>
              <a:t>Motion</a:t>
            </a:r>
            <a:endParaRPr sz="2400"/>
          </a:p>
          <a:p>
            <a:pPr indent="0" lvl="0" marL="457200" rtl="0" algn="l">
              <a:spcBef>
                <a:spcPts val="1600"/>
              </a:spcBef>
              <a:spcAft>
                <a:spcPts val="0"/>
              </a:spcAft>
              <a:buClr>
                <a:schemeClr val="dk1"/>
              </a:buClr>
              <a:buSzPts val="1100"/>
              <a:buFont typeface="Arial"/>
              <a:buNone/>
            </a:pPr>
            <a:r>
              <a:t/>
            </a:r>
            <a:endParaRPr/>
          </a:p>
          <a:p>
            <a:pPr indent="0" lvl="0" marL="457200" rtl="0" algn="l">
              <a:spcBef>
                <a:spcPts val="1600"/>
              </a:spcBef>
              <a:spcAft>
                <a:spcPts val="0"/>
              </a:spcAft>
              <a:buClr>
                <a:schemeClr val="dk1"/>
              </a:buClr>
              <a:buSzPts val="1100"/>
              <a:buFont typeface="Arial"/>
              <a:buNone/>
            </a:pPr>
            <a:r>
              <a:t/>
            </a:r>
            <a:endParaRPr/>
          </a:p>
          <a:p>
            <a:pPr indent="0" lvl="0" marL="457200" rtl="0" algn="l">
              <a:spcBef>
                <a:spcPts val="1600"/>
              </a:spcBef>
              <a:spcAft>
                <a:spcPts val="0"/>
              </a:spcAft>
              <a:buClr>
                <a:schemeClr val="dk1"/>
              </a:buClr>
              <a:buSzPts val="1100"/>
              <a:buFont typeface="Arial"/>
              <a:buNone/>
            </a:pPr>
            <a:r>
              <a:rPr lang="en"/>
              <a:t>I move that </a:t>
            </a:r>
            <a:r>
              <a:rPr lang="en"/>
              <a:t>. . .</a:t>
            </a:r>
            <a:endParaRPr/>
          </a:p>
          <a:p>
            <a:pPr indent="0" lvl="0" marL="457200" rtl="0" algn="l">
              <a:spcBef>
                <a:spcPts val="1600"/>
              </a:spcBef>
              <a:spcAft>
                <a:spcPts val="0"/>
              </a:spcAft>
              <a:buClr>
                <a:schemeClr val="dk1"/>
              </a:buClr>
              <a:buSzPts val="1100"/>
              <a:buFont typeface="Arial"/>
              <a:buNone/>
            </a:pPr>
            <a:r>
              <a:t/>
            </a:r>
            <a:endParaRPr/>
          </a:p>
          <a:p>
            <a:pPr indent="0" lvl="0" marL="457200" rtl="0" algn="ctr">
              <a:spcBef>
                <a:spcPts val="1600"/>
              </a:spcBef>
              <a:spcAft>
                <a:spcPts val="0"/>
              </a:spcAft>
              <a:buNone/>
            </a:pPr>
            <a:r>
              <a:t/>
            </a:r>
            <a:endParaRPr sz="2400"/>
          </a:p>
          <a:p>
            <a:pPr indent="0" lvl="0" marL="457200" rtl="0" algn="l">
              <a:spcBef>
                <a:spcPts val="1600"/>
              </a:spcBef>
              <a:spcAft>
                <a:spcPts val="0"/>
              </a:spcAft>
              <a:buNone/>
            </a:pPr>
            <a:r>
              <a:t/>
            </a:r>
            <a:endParaRPr sz="1700"/>
          </a:p>
          <a:p>
            <a:pPr indent="0" lvl="0" marL="0" rtl="0" algn="l">
              <a:spcBef>
                <a:spcPts val="160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9"/>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Unscheduled Motions and Announcements</a:t>
            </a:r>
            <a:endParaRPr/>
          </a:p>
          <a:p>
            <a:pPr indent="0" lvl="0" marL="0" rtl="0" algn="ctr">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0"/>
          <p:cNvSpPr txBox="1"/>
          <p:nvPr>
            <p:ph idx="4294967295" type="title"/>
          </p:nvPr>
        </p:nvSpPr>
        <p:spPr>
          <a:xfrm>
            <a:off x="311700" y="546000"/>
            <a:ext cx="8520600" cy="10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2"/>
                </a:solidFill>
              </a:rPr>
              <a:t>Our Next Meeting: April 9, 2026</a:t>
            </a:r>
            <a:endParaRPr>
              <a:solidFill>
                <a:schemeClr val="lt2"/>
              </a:solidFill>
            </a:endParaRPr>
          </a:p>
        </p:txBody>
      </p:sp>
      <p:sp>
        <p:nvSpPr>
          <p:cNvPr id="235" name="Google Shape;235;p40"/>
          <p:cNvSpPr txBox="1"/>
          <p:nvPr>
            <p:ph idx="4294967295" type="body"/>
          </p:nvPr>
        </p:nvSpPr>
        <p:spPr>
          <a:xfrm>
            <a:off x="311700" y="1740096"/>
            <a:ext cx="8520600" cy="543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 and</a:t>
            </a:r>
            <a:r>
              <a:rPr lang="en"/>
              <a:t> we’re so excited to see you </a:t>
            </a:r>
            <a:r>
              <a:rPr lang="en"/>
              <a:t>then</a:t>
            </a:r>
            <a:r>
              <a:rPr lang="en"/>
              <a:t>! </a:t>
            </a:r>
            <a:endParaRPr/>
          </a:p>
        </p:txBody>
      </p:sp>
      <p:pic>
        <p:nvPicPr>
          <p:cNvPr descr="Hands forming the shape of a heart around he sun at sunset" id="236" name="Google Shape;236;p40"/>
          <p:cNvPicPr preferRelativeResize="0"/>
          <p:nvPr/>
        </p:nvPicPr>
        <p:blipFill rotWithShape="1">
          <a:blip r:embed="rId3">
            <a:alphaModFix/>
          </a:blip>
          <a:srcRect b="0" l="8009" r="18043" t="16576"/>
          <a:stretch/>
        </p:blipFill>
        <p:spPr>
          <a:xfrm>
            <a:off x="3184201" y="2697675"/>
            <a:ext cx="2775600" cy="20880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148000"/>
            <a:ext cx="8520600" cy="153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Motion to Approve </a:t>
            </a:r>
            <a:endParaRPr/>
          </a:p>
          <a:p>
            <a:pPr indent="0" lvl="0" marL="0" rtl="0" algn="ctr">
              <a:spcBef>
                <a:spcPts val="0"/>
              </a:spcBef>
              <a:spcAft>
                <a:spcPts val="0"/>
              </a:spcAft>
              <a:buNone/>
            </a:pPr>
            <a:r>
              <a:rPr lang="en"/>
              <a:t>Minutes</a:t>
            </a:r>
            <a:endParaRPr/>
          </a:p>
        </p:txBody>
      </p:sp>
      <p:sp>
        <p:nvSpPr>
          <p:cNvPr id="87" name="Google Shape;87;p17"/>
          <p:cNvSpPr txBox="1"/>
          <p:nvPr/>
        </p:nvSpPr>
        <p:spPr>
          <a:xfrm>
            <a:off x="503825" y="1681900"/>
            <a:ext cx="8038500" cy="19086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I</a:t>
            </a:r>
            <a:r>
              <a:rPr lang="en" sz="1600">
                <a:solidFill>
                  <a:schemeClr val="dk1"/>
                </a:solidFill>
                <a:latin typeface="Open Sans"/>
                <a:ea typeface="Open Sans"/>
                <a:cs typeface="Open Sans"/>
                <a:sym typeface="Open Sans"/>
              </a:rPr>
              <a:t> move to approve the February minutes as posted on the NCPCA website and provided to members before this meeting.</a:t>
            </a:r>
            <a:endParaRPr sz="1600">
              <a:latin typeface="Open Sans"/>
              <a:ea typeface="Open Sans"/>
              <a:cs typeface="Open Sans"/>
              <a:sym typeface="Open Sans"/>
            </a:endParaRPr>
          </a:p>
          <a:p>
            <a:pPr indent="0" lvl="0" marL="457200" rtl="0" algn="l">
              <a:lnSpc>
                <a:spcPct val="150000"/>
              </a:lnSpc>
              <a:spcBef>
                <a:spcPts val="0"/>
              </a:spcBef>
              <a:spcAft>
                <a:spcPts val="0"/>
              </a:spcAft>
              <a:buNone/>
            </a:pPr>
            <a:r>
              <a:t/>
            </a:r>
            <a:endParaRPr sz="1600">
              <a:solidFill>
                <a:schemeClr val="dk1"/>
              </a:solidFill>
              <a:latin typeface="Open Sans"/>
              <a:ea typeface="Open Sans"/>
              <a:cs typeface="Open Sans"/>
              <a:sym typeface="Open Sans"/>
            </a:endParaRPr>
          </a:p>
          <a:p>
            <a:pPr indent="0" lvl="0" marL="457200" rtl="0" algn="l">
              <a:lnSpc>
                <a:spcPct val="150000"/>
              </a:lnSpc>
              <a:spcBef>
                <a:spcPts val="0"/>
              </a:spcBef>
              <a:spcAft>
                <a:spcPts val="0"/>
              </a:spcAft>
              <a:buClr>
                <a:schemeClr val="dk1"/>
              </a:buClr>
              <a:buSzPts val="1100"/>
              <a:buFont typeface="Arial"/>
              <a:buNone/>
            </a:pPr>
            <a:r>
              <a:t/>
            </a:r>
            <a:endParaRPr sz="1600">
              <a:solidFill>
                <a:schemeClr val="dk1"/>
              </a:solidFill>
              <a:latin typeface="Open Sans"/>
              <a:ea typeface="Open Sans"/>
              <a:cs typeface="Open Sans"/>
              <a:sym typeface="Open Sans"/>
            </a:endParaRPr>
          </a:p>
          <a:p>
            <a:pPr indent="0" lvl="0" marL="457200" rtl="0" algn="l">
              <a:lnSpc>
                <a:spcPct val="150000"/>
              </a:lnSpc>
              <a:spcBef>
                <a:spcPts val="0"/>
              </a:spcBef>
              <a:spcAft>
                <a:spcPts val="0"/>
              </a:spcAft>
              <a:buNone/>
            </a:pPr>
            <a:r>
              <a:t/>
            </a:r>
            <a:endParaRPr sz="16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12107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President Report</a:t>
            </a:r>
            <a:endParaRPr/>
          </a:p>
        </p:txBody>
      </p:sp>
      <p:pic>
        <p:nvPicPr>
          <p:cNvPr id="93" name="Google Shape;93;p18"/>
          <p:cNvPicPr preferRelativeResize="0"/>
          <p:nvPr/>
        </p:nvPicPr>
        <p:blipFill>
          <a:blip r:embed="rId3">
            <a:alphaModFix/>
          </a:blip>
          <a:stretch>
            <a:fillRect/>
          </a:stretch>
        </p:blipFill>
        <p:spPr>
          <a:xfrm>
            <a:off x="5111400" y="555450"/>
            <a:ext cx="4032600" cy="4032600"/>
          </a:xfrm>
          <a:prstGeom prst="rect">
            <a:avLst/>
          </a:prstGeom>
          <a:noFill/>
          <a:ln>
            <a:noFill/>
          </a:ln>
        </p:spPr>
      </p:pic>
      <p:sp>
        <p:nvSpPr>
          <p:cNvPr id="94" name="Google Shape;94;p18"/>
          <p:cNvSpPr txBox="1"/>
          <p:nvPr>
            <p:ph idx="1" type="body"/>
          </p:nvPr>
        </p:nvSpPr>
        <p:spPr>
          <a:xfrm>
            <a:off x="311700" y="952375"/>
            <a:ext cx="5686200" cy="3354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1000"/>
              </a:spcBef>
              <a:spcAft>
                <a:spcPts val="0"/>
              </a:spcAft>
              <a:buSzPts val="1600"/>
              <a:buChar char="●"/>
            </a:pPr>
            <a:r>
              <a:rPr lang="en" sz="1600"/>
              <a:t>NCPCA Coffee Socials - Previous meeting was cancelled due to capacity. </a:t>
            </a:r>
            <a:r>
              <a:rPr lang="en" sz="1600"/>
              <a:t>Next meeting: April 5th.</a:t>
            </a:r>
            <a:endParaRPr sz="1600"/>
          </a:p>
          <a:p>
            <a:pPr indent="-330200" lvl="0" marL="457200" rtl="0" algn="l">
              <a:lnSpc>
                <a:spcPct val="100000"/>
              </a:lnSpc>
              <a:spcBef>
                <a:spcPts val="1600"/>
              </a:spcBef>
              <a:spcAft>
                <a:spcPts val="0"/>
              </a:spcAft>
              <a:buSzPts val="1600"/>
              <a:buChar char="●"/>
            </a:pPr>
            <a:r>
              <a:rPr lang="en" sz="1600"/>
              <a:t>Development, and Events </a:t>
            </a:r>
            <a:r>
              <a:rPr lang="en" sz="1600"/>
              <a:t>committee</a:t>
            </a:r>
            <a:r>
              <a:rPr lang="en" sz="1600"/>
              <a:t> vacancies.</a:t>
            </a:r>
            <a:endParaRPr sz="1600"/>
          </a:p>
          <a:p>
            <a:pPr indent="-330200" lvl="0" marL="457200" rtl="0" algn="l">
              <a:lnSpc>
                <a:spcPct val="100000"/>
              </a:lnSpc>
              <a:spcBef>
                <a:spcPts val="1600"/>
              </a:spcBef>
              <a:spcAft>
                <a:spcPts val="0"/>
              </a:spcAft>
              <a:buSzPts val="1600"/>
              <a:buChar char="●"/>
            </a:pPr>
            <a:r>
              <a:rPr lang="en" sz="1600"/>
              <a:t>Please send any interest for open positions or general </a:t>
            </a:r>
            <a:r>
              <a:rPr lang="en" sz="1600"/>
              <a:t>inquiries</a:t>
            </a:r>
            <a:r>
              <a:rPr lang="en" sz="1600"/>
              <a:t> to </a:t>
            </a:r>
            <a:r>
              <a:rPr lang="en" sz="1600" u="sng">
                <a:solidFill>
                  <a:schemeClr val="hlink"/>
                </a:solidFill>
                <a:hlinkClick r:id="rId4"/>
              </a:rPr>
              <a:t>NCPCivic@gmail.com</a:t>
            </a:r>
            <a:endParaRPr sz="1600"/>
          </a:p>
          <a:p>
            <a:pPr indent="-330200" lvl="0" marL="457200" rtl="0" algn="l">
              <a:lnSpc>
                <a:spcPct val="100000"/>
              </a:lnSpc>
              <a:spcBef>
                <a:spcPts val="1600"/>
              </a:spcBef>
              <a:spcAft>
                <a:spcPts val="0"/>
              </a:spcAft>
              <a:buSzPts val="1600"/>
              <a:buChar char="●"/>
            </a:pPr>
            <a:r>
              <a:rPr lang="en" sz="1600"/>
              <a:t>Treasurer succession plan: Susan Huemmrich has submitted her candidacy for the position. Plan to shadow current Treasurer Melissa to transition into role.</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400"/>
          </a:p>
          <a:p>
            <a:pPr indent="0" lvl="0" marL="0" rtl="0" algn="l">
              <a:lnSpc>
                <a:spcPct val="100000"/>
              </a:lnSpc>
              <a:spcBef>
                <a:spcPts val="1600"/>
              </a:spcBef>
              <a:spcAft>
                <a:spcPts val="0"/>
              </a:spcAft>
              <a:buNone/>
            </a:pPr>
            <a:r>
              <a:t/>
            </a:r>
            <a:endParaRPr sz="1600"/>
          </a:p>
          <a:p>
            <a:pPr indent="0" lvl="0" marL="457200" rtl="0" algn="l">
              <a:lnSpc>
                <a:spcPct val="100000"/>
              </a:lnSpc>
              <a:spcBef>
                <a:spcPts val="1600"/>
              </a:spcBef>
              <a:spcAft>
                <a:spcPts val="0"/>
              </a:spcAft>
              <a:buNone/>
            </a:pPr>
            <a:r>
              <a:t/>
            </a:r>
            <a:endParaRPr sz="1600"/>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idx="1" type="body"/>
          </p:nvPr>
        </p:nvSpPr>
        <p:spPr>
          <a:xfrm>
            <a:off x="311700" y="1189000"/>
            <a:ext cx="4542600" cy="3354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900">
                <a:solidFill>
                  <a:srgbClr val="202124"/>
                </a:solidFill>
                <a:highlight>
                  <a:schemeClr val="lt1"/>
                </a:highlight>
                <a:latin typeface="Roboto"/>
                <a:ea typeface="Roboto"/>
                <a:cs typeface="Roboto"/>
                <a:sym typeface="Roboto"/>
              </a:rPr>
              <a:t>Noise Control Board</a:t>
            </a:r>
            <a:endParaRPr sz="1600">
              <a:solidFill>
                <a:srgbClr val="202124"/>
              </a:solidFill>
              <a:highlight>
                <a:schemeClr val="lt1"/>
              </a:highlight>
              <a:latin typeface="Roboto"/>
              <a:ea typeface="Roboto"/>
              <a:cs typeface="Roboto"/>
              <a:sym typeface="Roboto"/>
            </a:endParaRPr>
          </a:p>
          <a:p>
            <a:pPr indent="-317500" lvl="0" marL="457200" rtl="0" algn="l">
              <a:lnSpc>
                <a:spcPct val="100000"/>
              </a:lnSpc>
              <a:spcBef>
                <a:spcPts val="1600"/>
              </a:spcBef>
              <a:spcAft>
                <a:spcPts val="0"/>
              </a:spcAft>
              <a:buClr>
                <a:srgbClr val="202124"/>
              </a:buClr>
              <a:buSzPts val="1400"/>
              <a:buFont typeface="Roboto"/>
              <a:buChar char="●"/>
            </a:pPr>
            <a:r>
              <a:rPr lang="en" sz="1400">
                <a:solidFill>
                  <a:srgbClr val="202124"/>
                </a:solidFill>
                <a:highlight>
                  <a:schemeClr val="lt1"/>
                </a:highlight>
                <a:latin typeface="Roboto"/>
                <a:ea typeface="Roboto"/>
                <a:cs typeface="Roboto"/>
                <a:sym typeface="Roboto"/>
              </a:rPr>
              <a:t>Advises the City in noise control efforts and hold noise board meetings as required by City Code (Chapter 138)</a:t>
            </a:r>
            <a:endParaRPr sz="1400">
              <a:solidFill>
                <a:srgbClr val="202124"/>
              </a:solidFill>
              <a:highlight>
                <a:schemeClr val="lt1"/>
              </a:highlight>
              <a:latin typeface="Roboto"/>
              <a:ea typeface="Roboto"/>
              <a:cs typeface="Roboto"/>
              <a:sym typeface="Roboto"/>
            </a:endParaRPr>
          </a:p>
          <a:p>
            <a:pPr indent="-317500" lvl="0" marL="457200" rtl="0" algn="l">
              <a:lnSpc>
                <a:spcPct val="100000"/>
              </a:lnSpc>
              <a:spcBef>
                <a:spcPts val="0"/>
              </a:spcBef>
              <a:spcAft>
                <a:spcPts val="0"/>
              </a:spcAft>
              <a:buClr>
                <a:srgbClr val="202124"/>
              </a:buClr>
              <a:buSzPts val="1400"/>
              <a:buFont typeface="Roboto"/>
              <a:buChar char="●"/>
            </a:pPr>
            <a:r>
              <a:rPr lang="en" sz="1400">
                <a:solidFill>
                  <a:srgbClr val="202124"/>
                </a:solidFill>
                <a:highlight>
                  <a:schemeClr val="lt1"/>
                </a:highlight>
                <a:latin typeface="Roboto"/>
                <a:ea typeface="Roboto"/>
                <a:cs typeface="Roboto"/>
                <a:sym typeface="Roboto"/>
              </a:rPr>
              <a:t>Residents can submit written complaints to the board; a meeting is held with two or more residents file for a specific </a:t>
            </a:r>
            <a:r>
              <a:rPr lang="en" sz="1400">
                <a:solidFill>
                  <a:srgbClr val="202124"/>
                </a:solidFill>
                <a:highlight>
                  <a:schemeClr val="lt1"/>
                </a:highlight>
                <a:latin typeface="Roboto"/>
                <a:ea typeface="Roboto"/>
                <a:cs typeface="Roboto"/>
                <a:sym typeface="Roboto"/>
              </a:rPr>
              <a:t>occurrence</a:t>
            </a:r>
            <a:r>
              <a:rPr lang="en" sz="1400">
                <a:solidFill>
                  <a:srgbClr val="202124"/>
                </a:solidFill>
                <a:highlight>
                  <a:schemeClr val="lt1"/>
                </a:highlight>
                <a:latin typeface="Roboto"/>
                <a:ea typeface="Roboto"/>
                <a:cs typeface="Roboto"/>
                <a:sym typeface="Roboto"/>
              </a:rPr>
              <a:t>.</a:t>
            </a:r>
            <a:endParaRPr sz="1400">
              <a:solidFill>
                <a:srgbClr val="202124"/>
              </a:solidFill>
              <a:highlight>
                <a:schemeClr val="lt1"/>
              </a:highlight>
              <a:latin typeface="Roboto"/>
              <a:ea typeface="Roboto"/>
              <a:cs typeface="Roboto"/>
              <a:sym typeface="Roboto"/>
            </a:endParaRPr>
          </a:p>
          <a:p>
            <a:pPr indent="-317500" lvl="0" marL="457200" rtl="0" algn="l">
              <a:lnSpc>
                <a:spcPct val="100000"/>
              </a:lnSpc>
              <a:spcBef>
                <a:spcPts val="0"/>
              </a:spcBef>
              <a:spcAft>
                <a:spcPts val="0"/>
              </a:spcAft>
              <a:buClr>
                <a:srgbClr val="202124"/>
              </a:buClr>
              <a:buSzPts val="1400"/>
              <a:buFont typeface="Roboto"/>
              <a:buChar char="●"/>
            </a:pPr>
            <a:r>
              <a:rPr lang="en" sz="1400">
                <a:solidFill>
                  <a:srgbClr val="202124"/>
                </a:solidFill>
                <a:highlight>
                  <a:schemeClr val="lt1"/>
                </a:highlight>
                <a:latin typeface="Roboto"/>
                <a:ea typeface="Roboto"/>
                <a:cs typeface="Roboto"/>
                <a:sym typeface="Roboto"/>
              </a:rPr>
              <a:t>5 members w/ 2 alternates; ; 3 year term.</a:t>
            </a:r>
            <a:endParaRPr sz="1400">
              <a:solidFill>
                <a:srgbClr val="202124"/>
              </a:solidFill>
              <a:highlight>
                <a:schemeClr val="lt1"/>
              </a:highlight>
              <a:latin typeface="Roboto"/>
              <a:ea typeface="Roboto"/>
              <a:cs typeface="Roboto"/>
              <a:sym typeface="Roboto"/>
            </a:endParaRPr>
          </a:p>
          <a:p>
            <a:pPr indent="-317500" lvl="0" marL="457200" rtl="0" algn="l">
              <a:lnSpc>
                <a:spcPct val="100000"/>
              </a:lnSpc>
              <a:spcBef>
                <a:spcPts val="0"/>
              </a:spcBef>
              <a:spcAft>
                <a:spcPts val="0"/>
              </a:spcAft>
              <a:buClr>
                <a:srgbClr val="202124"/>
              </a:buClr>
              <a:buSzPts val="1400"/>
              <a:buFont typeface="Roboto"/>
              <a:buChar char="●"/>
            </a:pPr>
            <a:r>
              <a:rPr lang="en" sz="1400">
                <a:solidFill>
                  <a:srgbClr val="202124"/>
                </a:solidFill>
                <a:highlight>
                  <a:schemeClr val="lt1"/>
                </a:highlight>
                <a:latin typeface="Roboto"/>
                <a:ea typeface="Roboto"/>
                <a:cs typeface="Roboto"/>
                <a:sym typeface="Roboto"/>
              </a:rPr>
              <a:t>Meetings are as needed. $60/meeting compensation</a:t>
            </a:r>
            <a:endParaRPr sz="1400">
              <a:solidFill>
                <a:srgbClr val="202124"/>
              </a:solidFill>
              <a:highlight>
                <a:schemeClr val="lt1"/>
              </a:highlight>
              <a:latin typeface="Roboto"/>
              <a:ea typeface="Roboto"/>
              <a:cs typeface="Roboto"/>
              <a:sym typeface="Roboto"/>
            </a:endParaRPr>
          </a:p>
          <a:p>
            <a:pPr indent="-317500" lvl="0" marL="457200" rtl="0" algn="l">
              <a:lnSpc>
                <a:spcPct val="100000"/>
              </a:lnSpc>
              <a:spcBef>
                <a:spcPts val="0"/>
              </a:spcBef>
              <a:spcAft>
                <a:spcPts val="0"/>
              </a:spcAft>
              <a:buClr>
                <a:srgbClr val="202124"/>
              </a:buClr>
              <a:buSzPts val="1400"/>
              <a:buFont typeface="Roboto"/>
              <a:buChar char="●"/>
            </a:pPr>
            <a:r>
              <a:rPr lang="en" sz="1400">
                <a:solidFill>
                  <a:srgbClr val="202124"/>
                </a:solidFill>
                <a:highlight>
                  <a:schemeClr val="lt1"/>
                </a:highlight>
                <a:latin typeface="Roboto"/>
                <a:ea typeface="Roboto"/>
                <a:cs typeface="Roboto"/>
                <a:sym typeface="Roboto"/>
              </a:rPr>
              <a:t>Staff Liaison: Sharon Fletcher; Jatinder Khokar</a:t>
            </a:r>
            <a:endParaRPr sz="1400">
              <a:solidFill>
                <a:srgbClr val="202124"/>
              </a:solidFill>
              <a:highlight>
                <a:schemeClr val="lt1"/>
              </a:highlight>
              <a:latin typeface="Roboto"/>
              <a:ea typeface="Roboto"/>
              <a:cs typeface="Roboto"/>
              <a:sym typeface="Roboto"/>
            </a:endParaRPr>
          </a:p>
          <a:p>
            <a:pPr indent="0" lvl="0" marL="0" rtl="0" algn="l">
              <a:lnSpc>
                <a:spcPct val="100000"/>
              </a:lnSpc>
              <a:spcBef>
                <a:spcPts val="1600"/>
              </a:spcBef>
              <a:spcAft>
                <a:spcPts val="0"/>
              </a:spcAft>
              <a:buNone/>
            </a:pPr>
            <a:r>
              <a:rPr lang="en" sz="1400">
                <a:solidFill>
                  <a:srgbClr val="202124"/>
                </a:solidFill>
                <a:highlight>
                  <a:schemeClr val="lt1"/>
                </a:highlight>
                <a:latin typeface="Roboto"/>
                <a:ea typeface="Roboto"/>
                <a:cs typeface="Roboto"/>
                <a:sym typeface="Roboto"/>
              </a:rPr>
              <a:t>Email:</a:t>
            </a:r>
            <a:r>
              <a:rPr lang="en" sz="1400" u="sng">
                <a:solidFill>
                  <a:schemeClr val="hlink"/>
                </a:solidFill>
                <a:highlight>
                  <a:schemeClr val="lt1"/>
                </a:highlight>
                <a:latin typeface="Roboto"/>
                <a:ea typeface="Roboto"/>
                <a:cs typeface="Roboto"/>
                <a:sym typeface="Roboto"/>
                <a:hlinkClick r:id="rId3"/>
              </a:rPr>
              <a:t> </a:t>
            </a:r>
            <a:r>
              <a:rPr lang="en" sz="1400" u="sng">
                <a:solidFill>
                  <a:schemeClr val="hlink"/>
                </a:solidFill>
                <a:highlight>
                  <a:schemeClr val="lt1"/>
                </a:highlight>
                <a:latin typeface="Roboto"/>
                <a:ea typeface="Roboto"/>
                <a:cs typeface="Roboto"/>
                <a:sym typeface="Roboto"/>
                <a:hlinkClick r:id="rId4"/>
              </a:rPr>
              <a:t>sfletcher@collegeparkmd.gov</a:t>
            </a:r>
            <a:r>
              <a:rPr lang="en" sz="1400">
                <a:solidFill>
                  <a:srgbClr val="202124"/>
                </a:solidFill>
                <a:highlight>
                  <a:schemeClr val="lt1"/>
                </a:highlight>
                <a:latin typeface="Roboto"/>
                <a:ea typeface="Roboto"/>
                <a:cs typeface="Roboto"/>
                <a:sym typeface="Roboto"/>
              </a:rPr>
              <a:t>; </a:t>
            </a:r>
            <a:r>
              <a:rPr lang="en" sz="1400" u="sng">
                <a:solidFill>
                  <a:schemeClr val="hlink"/>
                </a:solidFill>
                <a:highlight>
                  <a:schemeClr val="lt1"/>
                </a:highlight>
                <a:latin typeface="Roboto"/>
                <a:ea typeface="Roboto"/>
                <a:cs typeface="Roboto"/>
                <a:sym typeface="Roboto"/>
                <a:hlinkClick r:id="rId5"/>
              </a:rPr>
              <a:t>jkhokhar@collegeparkmd.gov</a:t>
            </a:r>
            <a:endParaRPr sz="1400">
              <a:solidFill>
                <a:srgbClr val="202124"/>
              </a:solidFill>
              <a:highlight>
                <a:schemeClr val="lt1"/>
              </a:highlight>
              <a:latin typeface="Roboto"/>
              <a:ea typeface="Roboto"/>
              <a:cs typeface="Roboto"/>
              <a:sym typeface="Roboto"/>
            </a:endParaRPr>
          </a:p>
          <a:p>
            <a:pPr indent="0" lvl="0" marL="0" rtl="0" algn="l">
              <a:lnSpc>
                <a:spcPct val="100000"/>
              </a:lnSpc>
              <a:spcBef>
                <a:spcPts val="1600"/>
              </a:spcBef>
              <a:spcAft>
                <a:spcPts val="0"/>
              </a:spcAft>
              <a:buNone/>
            </a:pPr>
            <a:r>
              <a:t/>
            </a:r>
            <a:endParaRPr sz="1400">
              <a:solidFill>
                <a:srgbClr val="202124"/>
              </a:solidFill>
              <a:highlight>
                <a:schemeClr val="lt1"/>
              </a:highlight>
              <a:latin typeface="Roboto"/>
              <a:ea typeface="Roboto"/>
              <a:cs typeface="Roboto"/>
              <a:sym typeface="Roboto"/>
            </a:endParaRPr>
          </a:p>
          <a:p>
            <a:pPr indent="0" lvl="0" marL="0" rtl="0" algn="l">
              <a:lnSpc>
                <a:spcPct val="100000"/>
              </a:lnSpc>
              <a:spcBef>
                <a:spcPts val="1600"/>
              </a:spcBef>
              <a:spcAft>
                <a:spcPts val="0"/>
              </a:spcAft>
              <a:buNone/>
            </a:pPr>
            <a:r>
              <a:t/>
            </a:r>
            <a:endParaRPr b="1"/>
          </a:p>
          <a:p>
            <a:pPr indent="0" lvl="0" marL="0" rtl="0" algn="l">
              <a:spcBef>
                <a:spcPts val="1600"/>
              </a:spcBef>
              <a:spcAft>
                <a:spcPts val="1600"/>
              </a:spcAft>
              <a:buNone/>
            </a:pPr>
            <a:r>
              <a:t/>
            </a:r>
            <a:endParaRPr b="1"/>
          </a:p>
        </p:txBody>
      </p:sp>
      <p:sp>
        <p:nvSpPr>
          <p:cNvPr id="100" name="Google Shape;100;p19"/>
          <p:cNvSpPr txBox="1"/>
          <p:nvPr>
            <p:ph type="title"/>
          </p:nvPr>
        </p:nvSpPr>
        <p:spPr>
          <a:xfrm>
            <a:off x="311700" y="245325"/>
            <a:ext cx="8520600" cy="1090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President Report</a:t>
            </a:r>
            <a:endParaRPr/>
          </a:p>
          <a:p>
            <a:pPr indent="0" lvl="0" marL="0" rtl="0" algn="l">
              <a:spcBef>
                <a:spcPts val="0"/>
              </a:spcBef>
              <a:spcAft>
                <a:spcPts val="0"/>
              </a:spcAft>
              <a:buNone/>
            </a:pPr>
            <a:r>
              <a:rPr b="1" lang="en" sz="2400" u="sng">
                <a:solidFill>
                  <a:srgbClr val="274E13"/>
                </a:solidFill>
              </a:rPr>
              <a:t>C</a:t>
            </a:r>
            <a:r>
              <a:rPr b="1" lang="en" sz="2400" u="sng">
                <a:solidFill>
                  <a:srgbClr val="274E13"/>
                </a:solidFill>
              </a:rPr>
              <a:t>ollege Park Community Corner</a:t>
            </a:r>
            <a:r>
              <a:rPr lang="en">
                <a:solidFill>
                  <a:srgbClr val="274E13"/>
                </a:solidFill>
              </a:rPr>
              <a:t> </a:t>
            </a:r>
            <a:endParaRPr>
              <a:solidFill>
                <a:srgbClr val="274E13"/>
              </a:solidFill>
            </a:endParaRPr>
          </a:p>
        </p:txBody>
      </p:sp>
      <p:pic>
        <p:nvPicPr>
          <p:cNvPr id="101" name="Google Shape;101;p19"/>
          <p:cNvPicPr preferRelativeResize="0"/>
          <p:nvPr/>
        </p:nvPicPr>
        <p:blipFill>
          <a:blip r:embed="rId6">
            <a:alphaModFix/>
          </a:blip>
          <a:stretch>
            <a:fillRect/>
          </a:stretch>
        </p:blipFill>
        <p:spPr>
          <a:xfrm>
            <a:off x="5748116" y="878401"/>
            <a:ext cx="2804501" cy="2804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idx="1" type="body"/>
          </p:nvPr>
        </p:nvSpPr>
        <p:spPr>
          <a:xfrm>
            <a:off x="352775" y="1335525"/>
            <a:ext cx="4542600" cy="3354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 sz="1600"/>
              <a:t>Continue checking your email for NCPCA updates.</a:t>
            </a:r>
            <a:endParaRPr sz="1600"/>
          </a:p>
          <a:p>
            <a:pPr indent="-330200" lvl="0" marL="457200" rtl="0" algn="l">
              <a:lnSpc>
                <a:spcPct val="100000"/>
              </a:lnSpc>
              <a:spcBef>
                <a:spcPts val="0"/>
              </a:spcBef>
              <a:spcAft>
                <a:spcPts val="0"/>
              </a:spcAft>
              <a:buSzPts val="1600"/>
              <a:buChar char="●"/>
            </a:pPr>
            <a:r>
              <a:rPr lang="en" sz="1600"/>
              <a:t>Email us any questions, concerns, or needs! Help us make this meeting the most meaningful it can be.</a:t>
            </a:r>
            <a:endParaRPr sz="1600"/>
          </a:p>
          <a:p>
            <a:pPr indent="-330200" lvl="0" marL="457200" rtl="0" algn="l">
              <a:lnSpc>
                <a:spcPct val="100000"/>
              </a:lnSpc>
              <a:spcBef>
                <a:spcPts val="0"/>
              </a:spcBef>
              <a:spcAft>
                <a:spcPts val="0"/>
              </a:spcAft>
              <a:buSzPts val="1600"/>
              <a:buChar char="●"/>
            </a:pPr>
            <a:r>
              <a:rPr lang="en" sz="1600">
                <a:solidFill>
                  <a:srgbClr val="202124"/>
                </a:solidFill>
                <a:highlight>
                  <a:srgbClr val="FFFFFF"/>
                </a:highlight>
                <a:latin typeface="Roboto"/>
                <a:ea typeface="Roboto"/>
                <a:cs typeface="Roboto"/>
                <a:sym typeface="Roboto"/>
              </a:rPr>
              <a:t>NCPCA Association (</a:t>
            </a:r>
            <a:r>
              <a:rPr lang="en" sz="1600" u="sng">
                <a:solidFill>
                  <a:schemeClr val="hlink"/>
                </a:solidFill>
                <a:highlight>
                  <a:srgbClr val="FFFFFF"/>
                </a:highlight>
                <a:latin typeface="Roboto"/>
                <a:ea typeface="Roboto"/>
                <a:cs typeface="Roboto"/>
                <a:sym typeface="Roboto"/>
                <a:hlinkClick r:id="rId3"/>
              </a:rPr>
              <a:t>ncpcivic@gmail.com</a:t>
            </a:r>
            <a:r>
              <a:rPr lang="en" sz="1600">
                <a:solidFill>
                  <a:srgbClr val="202124"/>
                </a:solidFill>
                <a:highlight>
                  <a:srgbClr val="FFFFFF"/>
                </a:highlight>
                <a:latin typeface="Roboto"/>
                <a:ea typeface="Roboto"/>
                <a:cs typeface="Roboto"/>
                <a:sym typeface="Roboto"/>
              </a:rPr>
              <a:t>)</a:t>
            </a:r>
            <a:endParaRPr b="1"/>
          </a:p>
          <a:p>
            <a:pPr indent="0" lvl="0" marL="0" rtl="0" algn="l">
              <a:spcBef>
                <a:spcPts val="1600"/>
              </a:spcBef>
              <a:spcAft>
                <a:spcPts val="0"/>
              </a:spcAft>
              <a:buNone/>
            </a:pPr>
            <a:r>
              <a:t/>
            </a:r>
            <a:endParaRPr b="1"/>
          </a:p>
          <a:p>
            <a:pPr indent="0" lvl="0" marL="0" rtl="0" algn="l">
              <a:spcBef>
                <a:spcPts val="1600"/>
              </a:spcBef>
              <a:spcAft>
                <a:spcPts val="1600"/>
              </a:spcAft>
              <a:buNone/>
            </a:pPr>
            <a:r>
              <a:t/>
            </a:r>
            <a:endParaRPr b="1"/>
          </a:p>
        </p:txBody>
      </p:sp>
      <p:sp>
        <p:nvSpPr>
          <p:cNvPr id="107" name="Google Shape;107;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Vice </a:t>
            </a:r>
            <a:r>
              <a:rPr lang="en"/>
              <a:t>President Report</a:t>
            </a:r>
            <a:endParaRPr/>
          </a:p>
        </p:txBody>
      </p:sp>
      <p:pic>
        <p:nvPicPr>
          <p:cNvPr id="108" name="Google Shape;108;p20"/>
          <p:cNvPicPr preferRelativeResize="0"/>
          <p:nvPr/>
        </p:nvPicPr>
        <p:blipFill>
          <a:blip r:embed="rId4">
            <a:alphaModFix/>
          </a:blip>
          <a:stretch>
            <a:fillRect/>
          </a:stretch>
        </p:blipFill>
        <p:spPr>
          <a:xfrm>
            <a:off x="4710850" y="555450"/>
            <a:ext cx="4032600" cy="403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Treasurer Report</a:t>
            </a:r>
            <a:endParaRPr/>
          </a:p>
        </p:txBody>
      </p:sp>
      <p:graphicFrame>
        <p:nvGraphicFramePr>
          <p:cNvPr id="114" name="Google Shape;114;p21"/>
          <p:cNvGraphicFramePr/>
          <p:nvPr/>
        </p:nvGraphicFramePr>
        <p:xfrm>
          <a:off x="200650" y="2705185"/>
          <a:ext cx="3000000" cy="3000000"/>
        </p:xfrm>
        <a:graphic>
          <a:graphicData uri="http://schemas.openxmlformats.org/drawingml/2006/table">
            <a:tbl>
              <a:tblPr>
                <a:noFill/>
                <a:tableStyleId>{E7D6C8C3-89A8-4301-B4BB-BFCC47C60A78}</a:tableStyleId>
              </a:tblPr>
              <a:tblGrid>
                <a:gridCol w="3078650"/>
                <a:gridCol w="996225"/>
              </a:tblGrid>
              <a:tr h="100000">
                <a:tc gridSpan="2">
                  <a:txBody>
                    <a:bodyPr/>
                    <a:lstStyle/>
                    <a:p>
                      <a:pPr indent="0" lvl="0" marL="0" rtl="0" algn="ctr">
                        <a:spcBef>
                          <a:spcPts val="0"/>
                        </a:spcBef>
                        <a:spcAft>
                          <a:spcPts val="0"/>
                        </a:spcAft>
                        <a:buNone/>
                      </a:pPr>
                      <a:r>
                        <a:rPr lang="en"/>
                        <a:t>SECU Savings Account*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r>
              <a:tr h="396200">
                <a:tc>
                  <a:txBody>
                    <a:bodyPr/>
                    <a:lstStyle/>
                    <a:p>
                      <a:pPr indent="0" lvl="0" marL="0" rtl="0" algn="l">
                        <a:spcBef>
                          <a:spcPts val="0"/>
                        </a:spcBef>
                        <a:spcAft>
                          <a:spcPts val="0"/>
                        </a:spcAft>
                        <a:buNone/>
                      </a:pPr>
                      <a:r>
                        <a:rPr lang="en"/>
                        <a:t>Available Balance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$336.73</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
                        <a:t>Interest Paid YTD</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$0.20</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gridSpan="2">
                  <a:txBody>
                    <a:bodyPr/>
                    <a:lstStyle/>
                    <a:p>
                      <a:pPr indent="0" lvl="0" marL="0" rtl="0" algn="ctr">
                        <a:spcBef>
                          <a:spcPts val="0"/>
                        </a:spcBef>
                        <a:spcAft>
                          <a:spcPts val="0"/>
                        </a:spcAft>
                        <a:buNone/>
                      </a:pPr>
                      <a:r>
                        <a:rPr lang="en"/>
                        <a:t>Recent Transactions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l">
                        <a:spcBef>
                          <a:spcPts val="0"/>
                        </a:spcBef>
                        <a:spcAft>
                          <a:spcPts val="0"/>
                        </a:spcAft>
                        <a:buNone/>
                      </a:pPr>
                      <a:r>
                        <a:rPr lang="en"/>
                        <a:t>Interest Credits 1/31</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$0.10</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115" name="Google Shape;115;p21"/>
          <p:cNvGraphicFramePr/>
          <p:nvPr/>
        </p:nvGraphicFramePr>
        <p:xfrm>
          <a:off x="200650" y="1225228"/>
          <a:ext cx="3000000" cy="3000000"/>
        </p:xfrm>
        <a:graphic>
          <a:graphicData uri="http://schemas.openxmlformats.org/drawingml/2006/table">
            <a:tbl>
              <a:tblPr>
                <a:noFill/>
                <a:tableStyleId>{E7D6C8C3-89A8-4301-B4BB-BFCC47C60A78}</a:tableStyleId>
              </a:tblPr>
              <a:tblGrid>
                <a:gridCol w="2690750"/>
                <a:gridCol w="1384125"/>
              </a:tblGrid>
              <a:tr h="396200">
                <a:tc gridSpan="2">
                  <a:txBody>
                    <a:bodyPr/>
                    <a:lstStyle/>
                    <a:p>
                      <a:pPr indent="0" lvl="0" marL="0" rtl="0" algn="ctr">
                        <a:spcBef>
                          <a:spcPts val="0"/>
                        </a:spcBef>
                        <a:spcAft>
                          <a:spcPts val="0"/>
                        </a:spcAft>
                        <a:buNone/>
                      </a:pPr>
                      <a:r>
                        <a:rPr lang="en"/>
                        <a:t>SECU Checking Account*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r>
              <a:tr h="396200">
                <a:tc>
                  <a:txBody>
                    <a:bodyPr/>
                    <a:lstStyle/>
                    <a:p>
                      <a:pPr indent="0" lvl="0" marL="0" rtl="0" algn="l">
                        <a:spcBef>
                          <a:spcPts val="0"/>
                        </a:spcBef>
                        <a:spcAft>
                          <a:spcPts val="0"/>
                        </a:spcAft>
                        <a:buNone/>
                      </a:pPr>
                      <a:r>
                        <a:rPr lang="en"/>
                        <a:t>Available Balance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$1,155.98</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25">
                <a:tc gridSpan="2">
                  <a:txBody>
                    <a:bodyPr/>
                    <a:lstStyle/>
                    <a:p>
                      <a:pPr indent="0" lvl="0" marL="0" rtl="0" algn="l">
                        <a:spcBef>
                          <a:spcPts val="0"/>
                        </a:spcBef>
                        <a:spcAft>
                          <a:spcPts val="0"/>
                        </a:spcAft>
                        <a:buNone/>
                      </a:pPr>
                      <a:r>
                        <a:rPr lang="en"/>
                        <a:t>Recent transactions: mailchimp</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
        <p:nvSpPr>
          <p:cNvPr id="116" name="Google Shape;116;p21"/>
          <p:cNvSpPr txBox="1"/>
          <p:nvPr/>
        </p:nvSpPr>
        <p:spPr>
          <a:xfrm>
            <a:off x="200650" y="4670713"/>
            <a:ext cx="324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*As of 7:00PM EST 2/12/2025</a:t>
            </a:r>
            <a:endParaRPr sz="1000">
              <a:latin typeface="Open Sans"/>
              <a:ea typeface="Open Sans"/>
              <a:cs typeface="Open Sans"/>
              <a:sym typeface="Open Sans"/>
            </a:endParaRPr>
          </a:p>
        </p:txBody>
      </p:sp>
      <p:sp>
        <p:nvSpPr>
          <p:cNvPr id="117" name="Google Shape;117;p21"/>
          <p:cNvSpPr txBox="1"/>
          <p:nvPr>
            <p:ph idx="1" type="body"/>
          </p:nvPr>
        </p:nvSpPr>
        <p:spPr>
          <a:xfrm>
            <a:off x="4401800" y="154200"/>
            <a:ext cx="4742100" cy="4835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t>Activities</a:t>
            </a:r>
            <a:endParaRPr sz="1600"/>
          </a:p>
          <a:p>
            <a:pPr indent="-330200" lvl="0" marL="457200" rtl="0" algn="l">
              <a:lnSpc>
                <a:spcPct val="115000"/>
              </a:lnSpc>
              <a:spcBef>
                <a:spcPts val="0"/>
              </a:spcBef>
              <a:spcAft>
                <a:spcPts val="0"/>
              </a:spcAft>
              <a:buSzPts val="1600"/>
              <a:buChar char="●"/>
            </a:pPr>
            <a:r>
              <a:rPr lang="en" sz="1600"/>
              <a:t>MailChimp monthly upgrade: $13</a:t>
            </a:r>
            <a:endParaRPr sz="1600"/>
          </a:p>
          <a:p>
            <a:pPr indent="-330200" lvl="0" marL="457200" rtl="0" algn="l">
              <a:lnSpc>
                <a:spcPct val="115000"/>
              </a:lnSpc>
              <a:spcBef>
                <a:spcPts val="0"/>
              </a:spcBef>
              <a:spcAft>
                <a:spcPts val="0"/>
              </a:spcAft>
              <a:buSzPts val="1600"/>
              <a:buChar char="●"/>
            </a:pPr>
            <a:r>
              <a:rPr lang="en" sz="1600"/>
              <a:t>New Treasurer - Seeking a replacement to start training in the new year</a:t>
            </a:r>
            <a:endParaRPr sz="1600"/>
          </a:p>
          <a:p>
            <a:pPr indent="0" lvl="0" marL="0" rtl="0" algn="l">
              <a:lnSpc>
                <a:spcPct val="115000"/>
              </a:lnSpc>
              <a:spcBef>
                <a:spcPts val="0"/>
              </a:spcBef>
              <a:spcAft>
                <a:spcPts val="0"/>
              </a:spcAft>
              <a:buNone/>
            </a:pPr>
            <a:r>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Secretary</a:t>
            </a:r>
            <a:r>
              <a:rPr lang="en"/>
              <a:t> Report</a:t>
            </a:r>
            <a:endParaRPr/>
          </a:p>
        </p:txBody>
      </p:sp>
      <p:sp>
        <p:nvSpPr>
          <p:cNvPr id="123" name="Google Shape;123;p22"/>
          <p:cNvSpPr txBox="1"/>
          <p:nvPr>
            <p:ph idx="1" type="body"/>
          </p:nvPr>
        </p:nvSpPr>
        <p:spPr>
          <a:xfrm>
            <a:off x="352775" y="1147225"/>
            <a:ext cx="4935900" cy="3542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State your name when speaking to facilitate the </a:t>
            </a:r>
            <a:r>
              <a:rPr lang="en"/>
              <a:t>official</a:t>
            </a:r>
            <a:r>
              <a:rPr lang="en"/>
              <a:t> minutes. If on Zoom, enter your first and last name in the chat.</a:t>
            </a:r>
            <a:endParaRPr/>
          </a:p>
          <a:p>
            <a:pPr indent="-342900" lvl="0" marL="457200" rtl="0" algn="l">
              <a:lnSpc>
                <a:spcPct val="100000"/>
              </a:lnSpc>
              <a:spcBef>
                <a:spcPts val="1600"/>
              </a:spcBef>
              <a:spcAft>
                <a:spcPts val="0"/>
              </a:spcAft>
              <a:buSzPts val="1800"/>
              <a:buChar char="●"/>
            </a:pPr>
            <a:r>
              <a:rPr lang="en"/>
              <a:t>Feb 16 NCPCA Update email</a:t>
            </a:r>
            <a:r>
              <a:rPr lang="en"/>
              <a:t>:</a:t>
            </a:r>
            <a:endParaRPr/>
          </a:p>
          <a:p>
            <a:pPr indent="-317500" lvl="1" marL="914400" rtl="0" algn="l">
              <a:lnSpc>
                <a:spcPct val="100000"/>
              </a:lnSpc>
              <a:spcBef>
                <a:spcPts val="1600"/>
              </a:spcBef>
              <a:spcAft>
                <a:spcPts val="0"/>
              </a:spcAft>
              <a:buSzPts val="1400"/>
              <a:buChar char="○"/>
            </a:pPr>
            <a:r>
              <a:rPr lang="en"/>
              <a:t>40.6% </a:t>
            </a:r>
            <a:r>
              <a:rPr lang="en"/>
              <a:t>open rate, up from </a:t>
            </a:r>
            <a:r>
              <a:rPr lang="en"/>
              <a:t>39.1% in Jan.</a:t>
            </a:r>
            <a:endParaRPr/>
          </a:p>
          <a:p>
            <a:pPr indent="-317500" lvl="1" marL="914400" rtl="0" algn="l">
              <a:lnSpc>
                <a:spcPct val="100000"/>
              </a:lnSpc>
              <a:spcBef>
                <a:spcPts val="1600"/>
              </a:spcBef>
              <a:spcAft>
                <a:spcPts val="0"/>
              </a:spcAft>
              <a:buSzPts val="1400"/>
              <a:buChar char="○"/>
            </a:pPr>
            <a:r>
              <a:rPr lang="en"/>
              <a:t>7.3% click rate, down from </a:t>
            </a:r>
            <a:r>
              <a:rPr lang="en"/>
              <a:t>11.4% in Jan.</a:t>
            </a:r>
            <a:endParaRPr/>
          </a:p>
          <a:p>
            <a:pPr indent="0" lvl="0" marL="457200" rtl="0" algn="l">
              <a:lnSpc>
                <a:spcPct val="100000"/>
              </a:lnSpc>
              <a:spcBef>
                <a:spcPts val="1600"/>
              </a:spcBef>
              <a:spcAft>
                <a:spcPts val="0"/>
              </a:spcAft>
              <a:buNone/>
            </a:pPr>
            <a:r>
              <a:t/>
            </a:r>
            <a:endParaRPr/>
          </a:p>
          <a:p>
            <a:pPr indent="0" lvl="0" marL="0" rtl="0" algn="l">
              <a:spcBef>
                <a:spcPts val="1600"/>
              </a:spcBef>
              <a:spcAft>
                <a:spcPts val="1600"/>
              </a:spcAft>
              <a:buNone/>
            </a:pPr>
            <a:r>
              <a:t/>
            </a:r>
            <a:endParaRPr/>
          </a:p>
        </p:txBody>
      </p:sp>
      <p:pic>
        <p:nvPicPr>
          <p:cNvPr id="124" name="Google Shape;124;p22"/>
          <p:cNvPicPr preferRelativeResize="0"/>
          <p:nvPr/>
        </p:nvPicPr>
        <p:blipFill>
          <a:blip r:embed="rId3">
            <a:alphaModFix/>
          </a:blip>
          <a:stretch>
            <a:fillRect/>
          </a:stretch>
        </p:blipFill>
        <p:spPr>
          <a:xfrm>
            <a:off x="4799700" y="555450"/>
            <a:ext cx="4032600" cy="4032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Developments Committee Director Report</a:t>
            </a:r>
            <a:endParaRPr/>
          </a:p>
        </p:txBody>
      </p:sp>
      <p:sp>
        <p:nvSpPr>
          <p:cNvPr id="130" name="Google Shape;130;p23"/>
          <p:cNvSpPr txBox="1"/>
          <p:nvPr>
            <p:ph idx="1" type="body"/>
          </p:nvPr>
        </p:nvSpPr>
        <p:spPr>
          <a:xfrm>
            <a:off x="475225" y="1217150"/>
            <a:ext cx="3943800" cy="33540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solidFill>
                  <a:srgbClr val="222222"/>
                </a:solidFill>
                <a:highlight>
                  <a:srgbClr val="FFFFFF"/>
                </a:highlight>
              </a:rPr>
              <a:t>Five new traffic cameras installed throughout the city. Locations are: </a:t>
            </a:r>
            <a:endParaRPr sz="1200">
              <a:solidFill>
                <a:srgbClr val="222222"/>
              </a:solidFill>
              <a:highlight>
                <a:srgbClr val="FFFFFF"/>
              </a:highlight>
            </a:endParaRPr>
          </a:p>
          <a:p>
            <a:pPr indent="-304800" lvl="1" marL="914400" rtl="0" algn="l">
              <a:spcBef>
                <a:spcPts val="0"/>
              </a:spcBef>
              <a:spcAft>
                <a:spcPts val="0"/>
              </a:spcAft>
              <a:buClr>
                <a:srgbClr val="111111"/>
              </a:buClr>
              <a:buSzPts val="1200"/>
              <a:buChar char="○"/>
            </a:pPr>
            <a:r>
              <a:rPr lang="en" sz="1200">
                <a:solidFill>
                  <a:srgbClr val="111111"/>
                </a:solidFill>
                <a:highlight>
                  <a:srgbClr val="FFFFFF"/>
                </a:highlight>
              </a:rPr>
              <a:t>Edgewood Road East at 52nd Place</a:t>
            </a:r>
            <a:endParaRPr sz="1200">
              <a:solidFill>
                <a:srgbClr val="111111"/>
              </a:solidFill>
              <a:highlight>
                <a:srgbClr val="FFFFFF"/>
              </a:highlight>
            </a:endParaRPr>
          </a:p>
          <a:p>
            <a:pPr indent="-304800" lvl="1" marL="914400" rtl="0" algn="l">
              <a:spcBef>
                <a:spcPts val="0"/>
              </a:spcBef>
              <a:spcAft>
                <a:spcPts val="0"/>
              </a:spcAft>
              <a:buClr>
                <a:srgbClr val="111111"/>
              </a:buClr>
              <a:buSzPts val="1200"/>
              <a:buChar char="○"/>
            </a:pPr>
            <a:r>
              <a:rPr lang="en" sz="1200">
                <a:solidFill>
                  <a:srgbClr val="111111"/>
                </a:solidFill>
                <a:highlight>
                  <a:srgbClr val="FFFFFF"/>
                </a:highlight>
              </a:rPr>
              <a:t>St. Andrews Place SW at Davidson Street </a:t>
            </a:r>
            <a:endParaRPr sz="1200">
              <a:solidFill>
                <a:srgbClr val="111111"/>
              </a:solidFill>
              <a:highlight>
                <a:srgbClr val="FFFFFF"/>
              </a:highlight>
            </a:endParaRPr>
          </a:p>
          <a:p>
            <a:pPr indent="-304800" lvl="1" marL="914400" rtl="0" algn="l">
              <a:spcBef>
                <a:spcPts val="0"/>
              </a:spcBef>
              <a:spcAft>
                <a:spcPts val="0"/>
              </a:spcAft>
              <a:buClr>
                <a:srgbClr val="111111"/>
              </a:buClr>
              <a:buSzPts val="1200"/>
              <a:buChar char="○"/>
            </a:pPr>
            <a:r>
              <a:rPr lang="en" sz="1200">
                <a:solidFill>
                  <a:srgbClr val="111111"/>
                </a:solidFill>
                <a:highlight>
                  <a:srgbClr val="FFFFFF"/>
                </a:highlight>
              </a:rPr>
              <a:t>Rhode Island Avenue South at Lakeland Road </a:t>
            </a:r>
            <a:endParaRPr sz="1200">
              <a:solidFill>
                <a:srgbClr val="111111"/>
              </a:solidFill>
              <a:highlight>
                <a:srgbClr val="FFFFFF"/>
              </a:highlight>
            </a:endParaRPr>
          </a:p>
          <a:p>
            <a:pPr indent="-304800" lvl="1" marL="914400" rtl="0" algn="l">
              <a:spcBef>
                <a:spcPts val="0"/>
              </a:spcBef>
              <a:spcAft>
                <a:spcPts val="0"/>
              </a:spcAft>
              <a:buClr>
                <a:srgbClr val="111111"/>
              </a:buClr>
              <a:buSzPts val="1200"/>
              <a:buChar char="○"/>
            </a:pPr>
            <a:r>
              <a:rPr lang="en" sz="1200">
                <a:solidFill>
                  <a:srgbClr val="111111"/>
                </a:solidFill>
                <a:highlight>
                  <a:srgbClr val="FFFFFF"/>
                </a:highlight>
              </a:rPr>
              <a:t>College Avenue West at Yale Avenue</a:t>
            </a:r>
            <a:endParaRPr sz="1200">
              <a:solidFill>
                <a:srgbClr val="111111"/>
              </a:solidFill>
              <a:highlight>
                <a:srgbClr val="FFFFFF"/>
              </a:highlight>
            </a:endParaRPr>
          </a:p>
          <a:p>
            <a:pPr indent="-304800" lvl="1" marL="914400" rtl="0" algn="l">
              <a:spcBef>
                <a:spcPts val="0"/>
              </a:spcBef>
              <a:spcAft>
                <a:spcPts val="0"/>
              </a:spcAft>
              <a:buClr>
                <a:srgbClr val="111111"/>
              </a:buClr>
              <a:buSzPts val="1200"/>
              <a:buChar char="○"/>
            </a:pPr>
            <a:r>
              <a:rPr lang="en" sz="1200">
                <a:solidFill>
                  <a:srgbClr val="111111"/>
                </a:solidFill>
                <a:highlight>
                  <a:srgbClr val="FFFFFF"/>
                </a:highlight>
              </a:rPr>
              <a:t>Calvert Road West at Rhode Island Avenue</a:t>
            </a:r>
            <a:endParaRPr sz="1200">
              <a:solidFill>
                <a:srgbClr val="222222"/>
              </a:solidFill>
              <a:highlight>
                <a:srgbClr val="FFFFFF"/>
              </a:highlight>
            </a:endParaRPr>
          </a:p>
          <a:p>
            <a:pPr indent="-304800" lvl="0" marL="457200" rtl="0" algn="l">
              <a:spcBef>
                <a:spcPts val="0"/>
              </a:spcBef>
              <a:spcAft>
                <a:spcPts val="0"/>
              </a:spcAft>
              <a:buClr>
                <a:srgbClr val="222222"/>
              </a:buClr>
              <a:buSzPts val="1200"/>
              <a:buChar char="●"/>
            </a:pPr>
            <a:r>
              <a:rPr lang="en" sz="1200">
                <a:solidFill>
                  <a:srgbClr val="222222"/>
                </a:solidFill>
                <a:highlight>
                  <a:srgbClr val="FFFFFF"/>
                </a:highlight>
              </a:rPr>
              <a:t>Cameras as fully self-funded; no cost to the city. Enforcement begins March 16th.</a:t>
            </a:r>
            <a:endParaRPr sz="1200">
              <a:solidFill>
                <a:srgbClr val="222222"/>
              </a:solidFill>
              <a:highlight>
                <a:srgbClr val="FFFFFF"/>
              </a:highlight>
            </a:endParaRPr>
          </a:p>
          <a:p>
            <a:pPr indent="-304800" lvl="0" marL="457200" rtl="0" algn="l">
              <a:spcBef>
                <a:spcPts val="0"/>
              </a:spcBef>
              <a:spcAft>
                <a:spcPts val="0"/>
              </a:spcAft>
              <a:buClr>
                <a:srgbClr val="222222"/>
              </a:buClr>
              <a:buSzPts val="1200"/>
              <a:buChar char="●"/>
            </a:pPr>
            <a:r>
              <a:rPr lang="en" sz="1200">
                <a:solidFill>
                  <a:srgbClr val="222222"/>
                </a:solidFill>
                <a:highlight>
                  <a:srgbClr val="FFFFFF"/>
                </a:highlight>
              </a:rPr>
              <a:t>City motivations were improved safety and a supplementary source of budget that did not </a:t>
            </a:r>
            <a:r>
              <a:rPr lang="en" sz="1200">
                <a:solidFill>
                  <a:srgbClr val="222222"/>
                </a:solidFill>
                <a:highlight>
                  <a:srgbClr val="FFFFFF"/>
                </a:highlight>
              </a:rPr>
              <a:t>additionally burden residents/taxpayers.</a:t>
            </a:r>
            <a:endParaRPr sz="1200">
              <a:solidFill>
                <a:srgbClr val="222222"/>
              </a:solidFill>
              <a:highlight>
                <a:srgbClr val="FFFFFF"/>
              </a:highlight>
            </a:endParaRPr>
          </a:p>
        </p:txBody>
      </p:sp>
      <p:pic>
        <p:nvPicPr>
          <p:cNvPr id="131" name="Google Shape;131;p23"/>
          <p:cNvPicPr preferRelativeResize="0"/>
          <p:nvPr/>
        </p:nvPicPr>
        <p:blipFill>
          <a:blip r:embed="rId3">
            <a:alphaModFix/>
          </a:blip>
          <a:stretch>
            <a:fillRect/>
          </a:stretch>
        </p:blipFill>
        <p:spPr>
          <a:xfrm>
            <a:off x="4837300" y="1058696"/>
            <a:ext cx="3893001" cy="393742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