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Economica"/>
      <p:regular r:id="rId43"/>
      <p:bold r:id="rId44"/>
      <p:italic r:id="rId45"/>
      <p:boldItalic r:id="rId46"/>
    </p:embeddedFont>
    <p:embeddedFont>
      <p:font typeface="Roboto"/>
      <p:regular r:id="rId47"/>
      <p:bold r:id="rId48"/>
      <p:italic r:id="rId49"/>
      <p:boldItalic r:id="rId50"/>
    </p:embeddedFont>
    <p:embeddedFont>
      <p:font typeface="Montserrat"/>
      <p:regular r:id="rId51"/>
      <p:bold r:id="rId52"/>
      <p:italic r:id="rId53"/>
      <p:boldItalic r:id="rId54"/>
    </p:embeddedFont>
    <p:embeddedFont>
      <p:font typeface="Della Respira"/>
      <p:regular r:id="rId55"/>
    </p:embeddedFont>
    <p:embeddedFont>
      <p:font typeface="DM Sans Light"/>
      <p:regular r:id="rId56"/>
      <p:bold r:id="rId57"/>
      <p:italic r:id="rId58"/>
      <p:boldItalic r:id="rId59"/>
    </p:embeddedFont>
    <p:embeddedFont>
      <p:font typeface="DM Sans"/>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AFAA81-648E-4A62-B4BF-910A4054D05C}">
  <a:tblStyle styleId="{57AFAA81-648E-4A62-B4BF-910A4054D0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Economica-bold.fntdata"/><Relationship Id="rId43" Type="http://schemas.openxmlformats.org/officeDocument/2006/relationships/font" Target="fonts/Economica-regular.fntdata"/><Relationship Id="rId46" Type="http://schemas.openxmlformats.org/officeDocument/2006/relationships/font" Target="fonts/Economica-boldItalic.fntdata"/><Relationship Id="rId45" Type="http://schemas.openxmlformats.org/officeDocument/2006/relationships/font" Target="fonts/Economic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DMSans-italic.fntdata"/><Relationship Id="rId61" Type="http://schemas.openxmlformats.org/officeDocument/2006/relationships/font" Target="fonts/DMSans-bold.fntdata"/><Relationship Id="rId20" Type="http://schemas.openxmlformats.org/officeDocument/2006/relationships/slide" Target="slides/slide14.xml"/><Relationship Id="rId64" Type="http://schemas.openxmlformats.org/officeDocument/2006/relationships/font" Target="fonts/OpenSans-regular.fntdata"/><Relationship Id="rId63" Type="http://schemas.openxmlformats.org/officeDocument/2006/relationships/font" Target="fonts/DMSans-boldItalic.fntdata"/><Relationship Id="rId22" Type="http://schemas.openxmlformats.org/officeDocument/2006/relationships/slide" Target="slides/slide16.xml"/><Relationship Id="rId66" Type="http://schemas.openxmlformats.org/officeDocument/2006/relationships/font" Target="fonts/OpenSans-italic.fntdata"/><Relationship Id="rId21" Type="http://schemas.openxmlformats.org/officeDocument/2006/relationships/slide" Target="slides/slide15.xml"/><Relationship Id="rId65"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OpenSans-boldItalic.fntdata"/><Relationship Id="rId60" Type="http://schemas.openxmlformats.org/officeDocument/2006/relationships/font" Target="fonts/DMSans-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regular.fntdata"/><Relationship Id="rId50" Type="http://schemas.openxmlformats.org/officeDocument/2006/relationships/font" Target="fonts/Roboto-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5.xml"/><Relationship Id="rId55" Type="http://schemas.openxmlformats.org/officeDocument/2006/relationships/font" Target="fonts/DellaRespira-regular.fntdata"/><Relationship Id="rId10" Type="http://schemas.openxmlformats.org/officeDocument/2006/relationships/slide" Target="slides/slide4.xml"/><Relationship Id="rId54" Type="http://schemas.openxmlformats.org/officeDocument/2006/relationships/font" Target="fonts/Montserrat-boldItalic.fntdata"/><Relationship Id="rId13" Type="http://schemas.openxmlformats.org/officeDocument/2006/relationships/slide" Target="slides/slide7.xml"/><Relationship Id="rId57" Type="http://schemas.openxmlformats.org/officeDocument/2006/relationships/font" Target="fonts/DMSansLight-bold.fntdata"/><Relationship Id="rId12" Type="http://schemas.openxmlformats.org/officeDocument/2006/relationships/slide" Target="slides/slide6.xml"/><Relationship Id="rId56" Type="http://schemas.openxmlformats.org/officeDocument/2006/relationships/font" Target="fonts/DMSansLight-regular.fntdata"/><Relationship Id="rId15" Type="http://schemas.openxmlformats.org/officeDocument/2006/relationships/slide" Target="slides/slide9.xml"/><Relationship Id="rId59" Type="http://schemas.openxmlformats.org/officeDocument/2006/relationships/font" Target="fonts/DMSansLight-boldItalic.fntdata"/><Relationship Id="rId14" Type="http://schemas.openxmlformats.org/officeDocument/2006/relationships/slide" Target="slides/slide8.xml"/><Relationship Id="rId58" Type="http://schemas.openxmlformats.org/officeDocument/2006/relationships/font" Target="fonts/DMSansLight-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6f8954bc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6f8954b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d52f5bf93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d52f5bf93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d344aee50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d344aee50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d344aee50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d344aee50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567221b4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567221b4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7c4c06dfe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7c4c06dfe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af195f847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af195f847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b4767bc9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b4767bc9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bfde2e347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bfde2e347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344aee50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d344aee50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7c4c06dfe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7c4c06dfe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0496fc15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0496fc15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050a930a5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050a930a5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7c4c06dfe6_0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7c4c06df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344aee50c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d344aee50c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d344aee50c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3d344aee50c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d344aee50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3d344aee50c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d344aee50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3d344aee50c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d344aee50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3d344aee50c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d344aee50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3d344aee50c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d344aee50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3d344aee50c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d344aee50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3d344aee50c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1667943d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1667943d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d344aee50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3d344aee50c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d344aee50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3d344aee50c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d344aee50c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3d344aee50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d908d9709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d908d9709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fde2e3474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bfde2e347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7d49ad9aa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7d49ad9aa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c6f8954bc_0_1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c6f8954b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0496fc15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50496fc1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feb7991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3feb7991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1667943d1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1667943d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e4a6a3c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e4a6a3c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eb26a591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eb26a591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a2bdd3c69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a2bdd3c69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Hollywood Rd sidewalk - I think still some striping to do</a:t>
            </a:r>
            <a:endParaRPr/>
          </a:p>
          <a:p>
            <a:pPr indent="0" lvl="0" marL="0" rtl="0" algn="l">
              <a:spcBef>
                <a:spcPts val="0"/>
              </a:spcBef>
              <a:spcAft>
                <a:spcPts val="0"/>
              </a:spcAft>
              <a:buNone/>
            </a:pPr>
            <a:r>
              <a:rPr lang="en"/>
              <a:t>PSA - Pedestrians walking in bike lane along northbound Rhode Island Ave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8" name="Shape 58"/>
        <p:cNvGrpSpPr/>
        <p:nvPr/>
      </p:nvGrpSpPr>
      <p:grpSpPr>
        <a:xfrm>
          <a:off x="0" y="0"/>
          <a:ext cx="0" cy="0"/>
          <a:chOff x="0" y="0"/>
          <a:chExt cx="0" cy="0"/>
        </a:xfrm>
      </p:grpSpPr>
      <p:sp>
        <p:nvSpPr>
          <p:cNvPr id="59" name="Google Shape;59;p13"/>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0" name="Google Shape;60;p13"/>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1" name="Google Shape;61;p13"/>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2" name="Google Shape;62;p1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1000">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5" name="Google Shape;65;p14"/>
          <p:cNvSpPr/>
          <p:nvPr>
            <p:ph idx="2" type="pic"/>
          </p:nvPr>
        </p:nvSpPr>
        <p:spPr>
          <a:xfrm>
            <a:off x="3887391" y="740569"/>
            <a:ext cx="4629300" cy="3655200"/>
          </a:xfrm>
          <a:prstGeom prst="rect">
            <a:avLst/>
          </a:prstGeom>
          <a:noFill/>
          <a:ln>
            <a:noFill/>
          </a:ln>
        </p:spPr>
      </p:sp>
      <p:sp>
        <p:nvSpPr>
          <p:cNvPr id="66" name="Google Shape;66;p1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600"/>
              </a:spcBef>
              <a:spcAft>
                <a:spcPts val="0"/>
              </a:spcAft>
              <a:buClr>
                <a:schemeClr val="dk1"/>
              </a:buClr>
              <a:buSzPts val="1100"/>
              <a:buNone/>
              <a:defRPr sz="1100"/>
            </a:lvl2pPr>
            <a:lvl3pPr indent="-228600" lvl="2" marL="1371600" rtl="0" algn="l">
              <a:lnSpc>
                <a:spcPct val="90000"/>
              </a:lnSpc>
              <a:spcBef>
                <a:spcPts val="1600"/>
              </a:spcBef>
              <a:spcAft>
                <a:spcPts val="0"/>
              </a:spcAft>
              <a:buClr>
                <a:schemeClr val="dk1"/>
              </a:buClr>
              <a:buSzPts val="900"/>
              <a:buNone/>
              <a:defRPr sz="900"/>
            </a:lvl3pPr>
            <a:lvl4pPr indent="-228600" lvl="3" marL="1828800" rtl="0" algn="l">
              <a:lnSpc>
                <a:spcPct val="90000"/>
              </a:lnSpc>
              <a:spcBef>
                <a:spcPts val="1600"/>
              </a:spcBef>
              <a:spcAft>
                <a:spcPts val="0"/>
              </a:spcAft>
              <a:buClr>
                <a:schemeClr val="dk1"/>
              </a:buClr>
              <a:buSzPts val="800"/>
              <a:buNone/>
              <a:defRPr sz="800"/>
            </a:lvl4pPr>
            <a:lvl5pPr indent="-228600" lvl="4" marL="2286000" rtl="0" algn="l">
              <a:lnSpc>
                <a:spcPct val="90000"/>
              </a:lnSpc>
              <a:spcBef>
                <a:spcPts val="1600"/>
              </a:spcBef>
              <a:spcAft>
                <a:spcPts val="0"/>
              </a:spcAft>
              <a:buClr>
                <a:schemeClr val="dk1"/>
              </a:buClr>
              <a:buSzPts val="800"/>
              <a:buNone/>
              <a:defRPr sz="800"/>
            </a:lvl5pPr>
            <a:lvl6pPr indent="-228600" lvl="5" marL="2743200" rtl="0" algn="l">
              <a:lnSpc>
                <a:spcPct val="90000"/>
              </a:lnSpc>
              <a:spcBef>
                <a:spcPts val="1600"/>
              </a:spcBef>
              <a:spcAft>
                <a:spcPts val="0"/>
              </a:spcAft>
              <a:buClr>
                <a:schemeClr val="dk1"/>
              </a:buClr>
              <a:buSzPts val="800"/>
              <a:buNone/>
              <a:defRPr sz="800"/>
            </a:lvl6pPr>
            <a:lvl7pPr indent="-228600" lvl="6" marL="3200400" rtl="0" algn="l">
              <a:lnSpc>
                <a:spcPct val="90000"/>
              </a:lnSpc>
              <a:spcBef>
                <a:spcPts val="1600"/>
              </a:spcBef>
              <a:spcAft>
                <a:spcPts val="0"/>
              </a:spcAft>
              <a:buClr>
                <a:schemeClr val="dk1"/>
              </a:buClr>
              <a:buSzPts val="800"/>
              <a:buNone/>
              <a:defRPr sz="800"/>
            </a:lvl7pPr>
            <a:lvl8pPr indent="-228600" lvl="7" marL="3657600" rtl="0" algn="l">
              <a:lnSpc>
                <a:spcPct val="90000"/>
              </a:lnSpc>
              <a:spcBef>
                <a:spcPts val="1600"/>
              </a:spcBef>
              <a:spcAft>
                <a:spcPts val="0"/>
              </a:spcAft>
              <a:buClr>
                <a:schemeClr val="dk1"/>
              </a:buClr>
              <a:buSzPts val="800"/>
              <a:buNone/>
              <a:defRPr sz="800"/>
            </a:lvl8pPr>
            <a:lvl9pPr indent="-228600" lvl="8" marL="4114800" rtl="0" algn="l">
              <a:lnSpc>
                <a:spcPct val="90000"/>
              </a:lnSpc>
              <a:spcBef>
                <a:spcPts val="1600"/>
              </a:spcBef>
              <a:spcAft>
                <a:spcPts val="1600"/>
              </a:spcAft>
              <a:buClr>
                <a:schemeClr val="dk1"/>
              </a:buClr>
              <a:buSzPts val="800"/>
              <a:buNone/>
              <a:defRPr sz="800"/>
            </a:lvl9pPr>
          </a:lstStyle>
          <a:p/>
        </p:txBody>
      </p:sp>
      <p:sp>
        <p:nvSpPr>
          <p:cNvPr id="67" name="Google Shape;6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8" name="Google Shape;6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9" name="Google Shape;6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70" name="Shape 70"/>
        <p:cNvGrpSpPr/>
        <p:nvPr/>
      </p:nvGrpSpPr>
      <p:grpSpPr>
        <a:xfrm>
          <a:off x="0" y="0"/>
          <a:ext cx="0" cy="0"/>
          <a:chOff x="0" y="0"/>
          <a:chExt cx="0" cy="0"/>
        </a:xfrm>
      </p:grpSpPr>
      <p:sp>
        <p:nvSpPr>
          <p:cNvPr id="71" name="Google Shape;71;p15"/>
          <p:cNvSpPr/>
          <p:nvPr/>
        </p:nvSpPr>
        <p:spPr>
          <a:xfrm>
            <a:off x="274950" y="284775"/>
            <a:ext cx="8598900" cy="2478900"/>
          </a:xfrm>
          <a:prstGeom prst="roundRect">
            <a:avLst>
              <a:gd fmla="val 16667"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5"/>
          <p:cNvSpPr/>
          <p:nvPr/>
        </p:nvSpPr>
        <p:spPr>
          <a:xfrm>
            <a:off x="274950" y="2975835"/>
            <a:ext cx="4201200" cy="13137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DM Sans Light"/>
              <a:ea typeface="DM Sans Light"/>
              <a:cs typeface="DM Sans Light"/>
              <a:sym typeface="DM Sans Light"/>
            </a:endParaRPr>
          </a:p>
        </p:txBody>
      </p:sp>
      <p:sp>
        <p:nvSpPr>
          <p:cNvPr id="73" name="Google Shape;73;p15"/>
          <p:cNvSpPr/>
          <p:nvPr/>
        </p:nvSpPr>
        <p:spPr>
          <a:xfrm>
            <a:off x="274950" y="4501727"/>
            <a:ext cx="8598900" cy="357000"/>
          </a:xfrm>
          <a:prstGeom prst="roundRect">
            <a:avLst>
              <a:gd fmla="val 34148"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00"/>
              <a:buFont typeface="Arial"/>
              <a:buNone/>
            </a:pPr>
            <a:r>
              <a:t/>
            </a:r>
            <a:endParaRPr b="0" i="0" sz="100" u="none" cap="none" strike="noStrike">
              <a:solidFill>
                <a:srgbClr val="000000"/>
              </a:solidFill>
              <a:latin typeface="Della Respira"/>
              <a:ea typeface="Della Respira"/>
              <a:cs typeface="Della Respira"/>
              <a:sym typeface="Della Respira"/>
            </a:endParaRPr>
          </a:p>
        </p:txBody>
      </p:sp>
      <p:sp>
        <p:nvSpPr>
          <p:cNvPr id="74" name="Google Shape;74;p15"/>
          <p:cNvSpPr txBox="1"/>
          <p:nvPr>
            <p:ph type="title"/>
          </p:nvPr>
        </p:nvSpPr>
        <p:spPr>
          <a:xfrm>
            <a:off x="274725" y="312763"/>
            <a:ext cx="8598900" cy="2478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75" name="Google Shape;75;p15"/>
          <p:cNvSpPr txBox="1"/>
          <p:nvPr>
            <p:ph idx="1" type="subTitle"/>
          </p:nvPr>
        </p:nvSpPr>
        <p:spPr>
          <a:xfrm>
            <a:off x="274725" y="2971100"/>
            <a:ext cx="4213200" cy="1313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2" type="subTitle"/>
          </p:nvPr>
        </p:nvSpPr>
        <p:spPr>
          <a:xfrm>
            <a:off x="279625" y="4509075"/>
            <a:ext cx="85989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CUSTOM_1">
    <p:spTree>
      <p:nvGrpSpPr>
        <p:cNvPr id="77" name="Shape 77"/>
        <p:cNvGrpSpPr/>
        <p:nvPr/>
      </p:nvGrpSpPr>
      <p:grpSpPr>
        <a:xfrm>
          <a:off x="0" y="0"/>
          <a:ext cx="0" cy="0"/>
          <a:chOff x="0" y="0"/>
          <a:chExt cx="0" cy="0"/>
        </a:xfrm>
      </p:grpSpPr>
      <p:sp>
        <p:nvSpPr>
          <p:cNvPr id="78" name="Google Shape;78;p16"/>
          <p:cNvSpPr/>
          <p:nvPr>
            <p:ph idx="2" type="pic"/>
          </p:nvPr>
        </p:nvSpPr>
        <p:spPr>
          <a:xfrm>
            <a:off x="4676850" y="1342250"/>
            <a:ext cx="4201200" cy="3510600"/>
          </a:xfrm>
          <a:prstGeom prst="roundRect">
            <a:avLst>
              <a:gd fmla="val 5775" name="adj"/>
            </a:avLst>
          </a:prstGeom>
          <a:noFill/>
          <a:ln cap="flat" cmpd="sng" w="9525">
            <a:solidFill>
              <a:schemeClr val="dk1"/>
            </a:solidFill>
            <a:prstDash val="solid"/>
            <a:round/>
            <a:headEnd len="sm" w="sm" type="none"/>
            <a:tailEnd len="sm" w="sm" type="none"/>
          </a:ln>
        </p:spPr>
      </p:sp>
      <p:sp>
        <p:nvSpPr>
          <p:cNvPr id="79" name="Google Shape;79;p16"/>
          <p:cNvSpPr/>
          <p:nvPr/>
        </p:nvSpPr>
        <p:spPr>
          <a:xfrm>
            <a:off x="274950" y="284775"/>
            <a:ext cx="8598900" cy="85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a:off x="274950" y="1348125"/>
            <a:ext cx="4201200" cy="3510600"/>
          </a:xfrm>
          <a:prstGeom prst="roundRect">
            <a:avLst>
              <a:gd fmla="val 5734"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81" name="Google Shape;81;p16"/>
          <p:cNvSpPr txBox="1"/>
          <p:nvPr>
            <p:ph idx="1" type="body"/>
          </p:nvPr>
        </p:nvSpPr>
        <p:spPr>
          <a:xfrm>
            <a:off x="496350" y="1593900"/>
            <a:ext cx="3754200" cy="29850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82" name="Google Shape;82;p16"/>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6">
    <p:spTree>
      <p:nvGrpSpPr>
        <p:cNvPr id="83" name="Shape 83"/>
        <p:cNvGrpSpPr/>
        <p:nvPr/>
      </p:nvGrpSpPr>
      <p:grpSpPr>
        <a:xfrm>
          <a:off x="0" y="0"/>
          <a:ext cx="0" cy="0"/>
          <a:chOff x="0" y="0"/>
          <a:chExt cx="0" cy="0"/>
        </a:xfrm>
      </p:grpSpPr>
      <p:sp>
        <p:nvSpPr>
          <p:cNvPr id="84" name="Google Shape;84;p17"/>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7"/>
          <p:cNvSpPr/>
          <p:nvPr/>
        </p:nvSpPr>
        <p:spPr>
          <a:xfrm>
            <a:off x="272650" y="134812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86" name="Google Shape;86;p17"/>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87" name="Google Shape;87;p17"/>
          <p:cNvSpPr txBox="1"/>
          <p:nvPr>
            <p:ph idx="1" type="subTitle"/>
          </p:nvPr>
        </p:nvSpPr>
        <p:spPr>
          <a:xfrm>
            <a:off x="272650" y="1375155"/>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88" name="Google Shape;88;p17"/>
          <p:cNvSpPr/>
          <p:nvPr/>
        </p:nvSpPr>
        <p:spPr>
          <a:xfrm>
            <a:off x="272650" y="196496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89" name="Google Shape;89;p17"/>
          <p:cNvSpPr txBox="1"/>
          <p:nvPr>
            <p:ph idx="2" type="subTitle"/>
          </p:nvPr>
        </p:nvSpPr>
        <p:spPr>
          <a:xfrm>
            <a:off x="272650" y="1991995"/>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0" name="Google Shape;90;p17"/>
          <p:cNvSpPr/>
          <p:nvPr/>
        </p:nvSpPr>
        <p:spPr>
          <a:xfrm>
            <a:off x="272650" y="258180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1" name="Google Shape;91;p17"/>
          <p:cNvSpPr txBox="1"/>
          <p:nvPr>
            <p:ph idx="3" type="subTitle"/>
          </p:nvPr>
        </p:nvSpPr>
        <p:spPr>
          <a:xfrm>
            <a:off x="272650" y="260883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2" name="Google Shape;92;p17"/>
          <p:cNvSpPr/>
          <p:nvPr/>
        </p:nvSpPr>
        <p:spPr>
          <a:xfrm>
            <a:off x="272650" y="319864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3" name="Google Shape;93;p17"/>
          <p:cNvSpPr txBox="1"/>
          <p:nvPr>
            <p:ph idx="4" type="subTitle"/>
          </p:nvPr>
        </p:nvSpPr>
        <p:spPr>
          <a:xfrm>
            <a:off x="272650" y="322567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4" name="Google Shape;94;p17"/>
          <p:cNvSpPr/>
          <p:nvPr/>
        </p:nvSpPr>
        <p:spPr>
          <a:xfrm>
            <a:off x="272650" y="381548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5" name="Google Shape;95;p17"/>
          <p:cNvSpPr txBox="1"/>
          <p:nvPr>
            <p:ph idx="5" type="subTitle"/>
          </p:nvPr>
        </p:nvSpPr>
        <p:spPr>
          <a:xfrm>
            <a:off x="272650" y="384251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6" name="Google Shape;96;p17"/>
          <p:cNvSpPr/>
          <p:nvPr/>
        </p:nvSpPr>
        <p:spPr>
          <a:xfrm>
            <a:off x="272650" y="443232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7" name="Google Shape;97;p17"/>
          <p:cNvSpPr txBox="1"/>
          <p:nvPr>
            <p:ph idx="6" type="subTitle"/>
          </p:nvPr>
        </p:nvSpPr>
        <p:spPr>
          <a:xfrm>
            <a:off x="272650" y="445935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orybook 2">
  <p:cSld name="CUSTOM_5">
    <p:bg>
      <p:bgPr>
        <a:solidFill>
          <a:schemeClr val="lt2"/>
        </a:solidFill>
      </p:bgPr>
    </p:bg>
    <p:spTree>
      <p:nvGrpSpPr>
        <p:cNvPr id="98" name="Shape 98"/>
        <p:cNvGrpSpPr/>
        <p:nvPr/>
      </p:nvGrpSpPr>
      <p:grpSpPr>
        <a:xfrm>
          <a:off x="0" y="0"/>
          <a:ext cx="0" cy="0"/>
          <a:chOff x="0" y="0"/>
          <a:chExt cx="0" cy="0"/>
        </a:xfrm>
      </p:grpSpPr>
      <p:sp>
        <p:nvSpPr>
          <p:cNvPr id="99" name="Google Shape;99;p18"/>
          <p:cNvSpPr/>
          <p:nvPr>
            <p:ph idx="2" type="pic"/>
          </p:nvPr>
        </p:nvSpPr>
        <p:spPr>
          <a:xfrm>
            <a:off x="6781525" y="279050"/>
            <a:ext cx="2096400" cy="4573800"/>
          </a:xfrm>
          <a:prstGeom prst="roundRect">
            <a:avLst>
              <a:gd fmla="val 9650" name="adj"/>
            </a:avLst>
          </a:prstGeom>
          <a:noFill/>
          <a:ln cap="flat" cmpd="sng" w="9525">
            <a:solidFill>
              <a:schemeClr val="dk1"/>
            </a:solidFill>
            <a:prstDash val="solid"/>
            <a:round/>
            <a:headEnd len="sm" w="sm" type="none"/>
            <a:tailEnd len="sm" w="sm" type="none"/>
          </a:ln>
        </p:spPr>
      </p:sp>
      <p:sp>
        <p:nvSpPr>
          <p:cNvPr id="100" name="Google Shape;100;p18"/>
          <p:cNvSpPr/>
          <p:nvPr/>
        </p:nvSpPr>
        <p:spPr>
          <a:xfrm>
            <a:off x="274950" y="1164975"/>
            <a:ext cx="6304500" cy="3693600"/>
          </a:xfrm>
          <a:prstGeom prst="roundRect">
            <a:avLst>
              <a:gd fmla="val 5734"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1" name="Google Shape;101;p18"/>
          <p:cNvSpPr txBox="1"/>
          <p:nvPr>
            <p:ph idx="1" type="body"/>
          </p:nvPr>
        </p:nvSpPr>
        <p:spPr>
          <a:xfrm>
            <a:off x="552284" y="1335950"/>
            <a:ext cx="5739600" cy="31737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02" name="Google Shape;102;p18"/>
          <p:cNvSpPr/>
          <p:nvPr/>
        </p:nvSpPr>
        <p:spPr>
          <a:xfrm>
            <a:off x="274950" y="284775"/>
            <a:ext cx="3417900" cy="70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55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03" name="Google Shape;103;p18"/>
          <p:cNvSpPr txBox="1"/>
          <p:nvPr>
            <p:ph type="title"/>
          </p:nvPr>
        </p:nvSpPr>
        <p:spPr>
          <a:xfrm>
            <a:off x="272650" y="327125"/>
            <a:ext cx="3417900" cy="662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104" name="Google Shape;104;p18"/>
          <p:cNvSpPr/>
          <p:nvPr/>
        </p:nvSpPr>
        <p:spPr>
          <a:xfrm>
            <a:off x="3890600" y="284775"/>
            <a:ext cx="2688900" cy="7044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109725">
            <a:noAutofit/>
          </a:bodyPr>
          <a:lstStyle/>
          <a:p>
            <a:pPr indent="0" lvl="0" marL="0" marR="0" rtl="0" algn="ctr">
              <a:lnSpc>
                <a:spcPct val="90000"/>
              </a:lnSpc>
              <a:spcBef>
                <a:spcPts val="0"/>
              </a:spcBef>
              <a:spcAft>
                <a:spcPts val="0"/>
              </a:spcAft>
              <a:buClr>
                <a:srgbClr val="000000"/>
              </a:buClr>
              <a:buSzPts val="300"/>
              <a:buFont typeface="Arial"/>
              <a:buNone/>
            </a:pPr>
            <a:r>
              <a:t/>
            </a:r>
            <a:endParaRPr b="0" i="0" sz="300" u="none" cap="none" strike="noStrike">
              <a:solidFill>
                <a:srgbClr val="000000"/>
              </a:solidFill>
              <a:latin typeface="Arial"/>
              <a:ea typeface="Arial"/>
              <a:cs typeface="Arial"/>
              <a:sym typeface="Arial"/>
            </a:endParaRPr>
          </a:p>
        </p:txBody>
      </p:sp>
      <p:sp>
        <p:nvSpPr>
          <p:cNvPr id="105" name="Google Shape;105;p18"/>
          <p:cNvSpPr txBox="1"/>
          <p:nvPr>
            <p:ph idx="3" type="subTitle"/>
          </p:nvPr>
        </p:nvSpPr>
        <p:spPr>
          <a:xfrm>
            <a:off x="3890675" y="284775"/>
            <a:ext cx="2688900" cy="70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b="1" sz="1300">
                <a:latin typeface="Della Respira"/>
                <a:ea typeface="Della Respira"/>
                <a:cs typeface="Della Respira"/>
                <a:sym typeface="Della Respira"/>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33">
    <p:bg>
      <p:bgPr>
        <a:solidFill>
          <a:schemeClr val="dk2"/>
        </a:solidFill>
      </p:bgPr>
    </p:bg>
    <p:spTree>
      <p:nvGrpSpPr>
        <p:cNvPr id="106" name="Shape 106"/>
        <p:cNvGrpSpPr/>
        <p:nvPr/>
      </p:nvGrpSpPr>
      <p:grpSpPr>
        <a:xfrm>
          <a:off x="0" y="0"/>
          <a:ext cx="0" cy="0"/>
          <a:chOff x="0" y="0"/>
          <a:chExt cx="0" cy="0"/>
        </a:xfrm>
      </p:grpSpPr>
      <p:sp>
        <p:nvSpPr>
          <p:cNvPr id="107" name="Google Shape;107;p19"/>
          <p:cNvSpPr/>
          <p:nvPr/>
        </p:nvSpPr>
        <p:spPr>
          <a:xfrm>
            <a:off x="3185399"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8" name="Google Shape;108;p19"/>
          <p:cNvSpPr/>
          <p:nvPr/>
        </p:nvSpPr>
        <p:spPr>
          <a:xfrm>
            <a:off x="274950"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9" name="Google Shape;109;p19"/>
          <p:cNvSpPr txBox="1"/>
          <p:nvPr>
            <p:ph idx="1" type="body"/>
          </p:nvPr>
        </p:nvSpPr>
        <p:spPr>
          <a:xfrm>
            <a:off x="352680"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10" name="Google Shape;110;p19"/>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1" name="Google Shape;111;p19"/>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12" name="Google Shape;112;p19"/>
          <p:cNvSpPr/>
          <p:nvPr/>
        </p:nvSpPr>
        <p:spPr>
          <a:xfrm>
            <a:off x="27504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3" name="Google Shape;113;p19"/>
          <p:cNvSpPr txBox="1"/>
          <p:nvPr>
            <p:ph idx="2" type="subTitle"/>
          </p:nvPr>
        </p:nvSpPr>
        <p:spPr>
          <a:xfrm>
            <a:off x="27495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14" name="Google Shape;114;p19"/>
          <p:cNvSpPr/>
          <p:nvPr/>
        </p:nvSpPr>
        <p:spPr>
          <a:xfrm>
            <a:off x="318544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5" name="Google Shape;115;p19"/>
          <p:cNvSpPr txBox="1"/>
          <p:nvPr>
            <p:ph idx="3" type="subTitle"/>
          </p:nvPr>
        </p:nvSpPr>
        <p:spPr>
          <a:xfrm>
            <a:off x="318535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16" name="Google Shape;116;p19"/>
          <p:cNvSpPr/>
          <p:nvPr>
            <p:ph idx="4" type="pic"/>
          </p:nvPr>
        </p:nvSpPr>
        <p:spPr>
          <a:xfrm>
            <a:off x="27495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
        <p:nvSpPr>
          <p:cNvPr id="117" name="Google Shape;117;p19"/>
          <p:cNvSpPr txBox="1"/>
          <p:nvPr>
            <p:ph idx="5" type="body"/>
          </p:nvPr>
        </p:nvSpPr>
        <p:spPr>
          <a:xfrm>
            <a:off x="3256031"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18" name="Google Shape;118;p19"/>
          <p:cNvSpPr/>
          <p:nvPr>
            <p:ph idx="6" type="pic"/>
          </p:nvPr>
        </p:nvSpPr>
        <p:spPr>
          <a:xfrm>
            <a:off x="318535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
        <p:nvSpPr>
          <p:cNvPr id="119" name="Google Shape;119;p19"/>
          <p:cNvSpPr/>
          <p:nvPr/>
        </p:nvSpPr>
        <p:spPr>
          <a:xfrm>
            <a:off x="6095809"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 name="Google Shape;120;p19"/>
          <p:cNvSpPr/>
          <p:nvPr/>
        </p:nvSpPr>
        <p:spPr>
          <a:xfrm>
            <a:off x="609585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1" name="Google Shape;121;p19"/>
          <p:cNvSpPr txBox="1"/>
          <p:nvPr>
            <p:ph idx="7" type="subTitle"/>
          </p:nvPr>
        </p:nvSpPr>
        <p:spPr>
          <a:xfrm>
            <a:off x="609576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22" name="Google Shape;122;p19"/>
          <p:cNvSpPr txBox="1"/>
          <p:nvPr>
            <p:ph idx="8" type="body"/>
          </p:nvPr>
        </p:nvSpPr>
        <p:spPr>
          <a:xfrm>
            <a:off x="6166441"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23" name="Google Shape;123;p19"/>
          <p:cNvSpPr/>
          <p:nvPr>
            <p:ph idx="9" type="pic"/>
          </p:nvPr>
        </p:nvSpPr>
        <p:spPr>
          <a:xfrm>
            <a:off x="609576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0">
    <p:bg>
      <p:bgPr>
        <a:solidFill>
          <a:schemeClr val="lt2"/>
        </a:solidFill>
      </p:bgPr>
    </p:bg>
    <p:spTree>
      <p:nvGrpSpPr>
        <p:cNvPr id="124" name="Shape 124"/>
        <p:cNvGrpSpPr/>
        <p:nvPr/>
      </p:nvGrpSpPr>
      <p:grpSpPr>
        <a:xfrm>
          <a:off x="0" y="0"/>
          <a:ext cx="0" cy="0"/>
          <a:chOff x="0" y="0"/>
          <a:chExt cx="0" cy="0"/>
        </a:xfrm>
      </p:grpSpPr>
      <p:sp>
        <p:nvSpPr>
          <p:cNvPr id="125" name="Google Shape;125;p20"/>
          <p:cNvSpPr/>
          <p:nvPr/>
        </p:nvSpPr>
        <p:spPr>
          <a:xfrm>
            <a:off x="274950"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6" name="Google Shape;126;p20"/>
          <p:cNvSpPr txBox="1"/>
          <p:nvPr>
            <p:ph idx="1" type="body"/>
          </p:nvPr>
        </p:nvSpPr>
        <p:spPr>
          <a:xfrm>
            <a:off x="363575"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27" name="Google Shape;127;p20"/>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8" name="Google Shape;128;p20"/>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29" name="Google Shape;129;p20"/>
          <p:cNvSpPr/>
          <p:nvPr/>
        </p:nvSpPr>
        <p:spPr>
          <a:xfrm>
            <a:off x="275024"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0" name="Google Shape;130;p20"/>
          <p:cNvSpPr txBox="1"/>
          <p:nvPr>
            <p:ph idx="2" type="subTitle"/>
          </p:nvPr>
        </p:nvSpPr>
        <p:spPr>
          <a:xfrm>
            <a:off x="274950"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1" name="Google Shape;131;p20"/>
          <p:cNvSpPr/>
          <p:nvPr/>
        </p:nvSpPr>
        <p:spPr>
          <a:xfrm>
            <a:off x="2454747"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2" name="Google Shape;132;p20"/>
          <p:cNvSpPr txBox="1"/>
          <p:nvPr>
            <p:ph idx="3" type="body"/>
          </p:nvPr>
        </p:nvSpPr>
        <p:spPr>
          <a:xfrm>
            <a:off x="2543370"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33" name="Google Shape;133;p20"/>
          <p:cNvSpPr/>
          <p:nvPr/>
        </p:nvSpPr>
        <p:spPr>
          <a:xfrm>
            <a:off x="2454820"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4" name="Google Shape;134;p20"/>
          <p:cNvSpPr txBox="1"/>
          <p:nvPr>
            <p:ph idx="4" type="subTitle"/>
          </p:nvPr>
        </p:nvSpPr>
        <p:spPr>
          <a:xfrm>
            <a:off x="2454747"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5" name="Google Shape;135;p20"/>
          <p:cNvSpPr/>
          <p:nvPr/>
        </p:nvSpPr>
        <p:spPr>
          <a:xfrm>
            <a:off x="4634609"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6" name="Google Shape;136;p20"/>
          <p:cNvSpPr txBox="1"/>
          <p:nvPr>
            <p:ph idx="5" type="body"/>
          </p:nvPr>
        </p:nvSpPr>
        <p:spPr>
          <a:xfrm>
            <a:off x="4723231"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37" name="Google Shape;137;p20"/>
          <p:cNvSpPr/>
          <p:nvPr/>
        </p:nvSpPr>
        <p:spPr>
          <a:xfrm>
            <a:off x="4634683"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8" name="Google Shape;138;p20"/>
          <p:cNvSpPr txBox="1"/>
          <p:nvPr>
            <p:ph idx="6" type="subTitle"/>
          </p:nvPr>
        </p:nvSpPr>
        <p:spPr>
          <a:xfrm>
            <a:off x="4634609"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9" name="Google Shape;139;p20"/>
          <p:cNvSpPr/>
          <p:nvPr/>
        </p:nvSpPr>
        <p:spPr>
          <a:xfrm>
            <a:off x="6814406"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0" name="Google Shape;140;p20"/>
          <p:cNvSpPr txBox="1"/>
          <p:nvPr>
            <p:ph idx="7" type="body"/>
          </p:nvPr>
        </p:nvSpPr>
        <p:spPr>
          <a:xfrm>
            <a:off x="6903026"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41" name="Google Shape;141;p20"/>
          <p:cNvSpPr/>
          <p:nvPr/>
        </p:nvSpPr>
        <p:spPr>
          <a:xfrm>
            <a:off x="6814480"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2" name="Google Shape;142;p20"/>
          <p:cNvSpPr txBox="1"/>
          <p:nvPr>
            <p:ph idx="8" type="subTitle"/>
          </p:nvPr>
        </p:nvSpPr>
        <p:spPr>
          <a:xfrm>
            <a:off x="6814406"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udent Page 1">
  <p:cSld name="CUSTOM_7">
    <p:bg>
      <p:bgPr>
        <a:solidFill>
          <a:schemeClr val="dk2"/>
        </a:solidFill>
      </p:bgPr>
    </p:bg>
    <p:spTree>
      <p:nvGrpSpPr>
        <p:cNvPr id="143" name="Shape 143"/>
        <p:cNvGrpSpPr/>
        <p:nvPr/>
      </p:nvGrpSpPr>
      <p:grpSpPr>
        <a:xfrm>
          <a:off x="0" y="0"/>
          <a:ext cx="0" cy="0"/>
          <a:chOff x="0" y="0"/>
          <a:chExt cx="0" cy="0"/>
        </a:xfrm>
      </p:grpSpPr>
      <p:sp>
        <p:nvSpPr>
          <p:cNvPr id="144" name="Google Shape;144;p21"/>
          <p:cNvSpPr/>
          <p:nvPr>
            <p:ph idx="2" type="pic"/>
          </p:nvPr>
        </p:nvSpPr>
        <p:spPr>
          <a:xfrm>
            <a:off x="274950" y="1159275"/>
            <a:ext cx="2096400" cy="3705000"/>
          </a:xfrm>
          <a:prstGeom prst="roundRect">
            <a:avLst>
              <a:gd fmla="val 11005" name="adj"/>
            </a:avLst>
          </a:prstGeom>
          <a:noFill/>
          <a:ln cap="flat" cmpd="sng" w="9525">
            <a:solidFill>
              <a:srgbClr val="000000"/>
            </a:solidFill>
            <a:prstDash val="solid"/>
            <a:round/>
            <a:headEnd len="sm" w="sm" type="none"/>
            <a:tailEnd len="sm" w="sm" type="none"/>
          </a:ln>
        </p:spPr>
      </p:sp>
      <p:sp>
        <p:nvSpPr>
          <p:cNvPr id="145" name="Google Shape;145;p21"/>
          <p:cNvSpPr/>
          <p:nvPr/>
        </p:nvSpPr>
        <p:spPr>
          <a:xfrm>
            <a:off x="2547100" y="284775"/>
            <a:ext cx="6326700" cy="70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55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46" name="Google Shape;146;p21"/>
          <p:cNvSpPr/>
          <p:nvPr/>
        </p:nvSpPr>
        <p:spPr>
          <a:xfrm>
            <a:off x="2547100" y="1164975"/>
            <a:ext cx="6326700" cy="3693600"/>
          </a:xfrm>
          <a:prstGeom prst="roundRect">
            <a:avLst>
              <a:gd fmla="val 5734"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7" name="Google Shape;147;p21"/>
          <p:cNvSpPr/>
          <p:nvPr/>
        </p:nvSpPr>
        <p:spPr>
          <a:xfrm>
            <a:off x="274950" y="284775"/>
            <a:ext cx="2096400" cy="7044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109725">
            <a:noAutofit/>
          </a:bodyPr>
          <a:lstStyle/>
          <a:p>
            <a:pPr indent="0" lvl="0" marL="0" marR="0" rtl="0" algn="ctr">
              <a:lnSpc>
                <a:spcPct val="90000"/>
              </a:lnSpc>
              <a:spcBef>
                <a:spcPts val="0"/>
              </a:spcBef>
              <a:spcAft>
                <a:spcPts val="0"/>
              </a:spcAft>
              <a:buClr>
                <a:srgbClr val="000000"/>
              </a:buClr>
              <a:buSzPts val="300"/>
              <a:buFont typeface="Arial"/>
              <a:buNone/>
            </a:pPr>
            <a:r>
              <a:t/>
            </a:r>
            <a:endParaRPr b="0" i="0" sz="300" u="none" cap="none" strike="noStrike">
              <a:solidFill>
                <a:srgbClr val="000000"/>
              </a:solidFill>
              <a:latin typeface="Arial"/>
              <a:ea typeface="Arial"/>
              <a:cs typeface="Arial"/>
              <a:sym typeface="Arial"/>
            </a:endParaRPr>
          </a:p>
        </p:txBody>
      </p:sp>
      <p:sp>
        <p:nvSpPr>
          <p:cNvPr id="148" name="Google Shape;148;p21"/>
          <p:cNvSpPr txBox="1"/>
          <p:nvPr/>
        </p:nvSpPr>
        <p:spPr>
          <a:xfrm>
            <a:off x="2840350" y="1414100"/>
            <a:ext cx="5740200" cy="31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DM Sans"/>
              <a:ea typeface="DM Sans"/>
              <a:cs typeface="DM Sans"/>
              <a:sym typeface="DM Sans"/>
            </a:endParaRPr>
          </a:p>
        </p:txBody>
      </p:sp>
      <p:sp>
        <p:nvSpPr>
          <p:cNvPr id="149" name="Google Shape;149;p21"/>
          <p:cNvSpPr txBox="1"/>
          <p:nvPr>
            <p:ph idx="1" type="body"/>
          </p:nvPr>
        </p:nvSpPr>
        <p:spPr>
          <a:xfrm>
            <a:off x="2845275" y="1412150"/>
            <a:ext cx="5732400" cy="31668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50" name="Google Shape;150;p21"/>
          <p:cNvSpPr txBox="1"/>
          <p:nvPr>
            <p:ph type="title"/>
          </p:nvPr>
        </p:nvSpPr>
        <p:spPr>
          <a:xfrm>
            <a:off x="2547100" y="327125"/>
            <a:ext cx="6326700" cy="662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151" name="Google Shape;151;p21"/>
          <p:cNvSpPr txBox="1"/>
          <p:nvPr>
            <p:ph idx="3" type="subTitle"/>
          </p:nvPr>
        </p:nvSpPr>
        <p:spPr>
          <a:xfrm>
            <a:off x="274950" y="284775"/>
            <a:ext cx="2096400" cy="70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b="1" sz="1300">
                <a:latin typeface="Della Respira"/>
                <a:ea typeface="Della Respira"/>
                <a:cs typeface="Della Respira"/>
                <a:sym typeface="Della Respira"/>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9">
    <p:bg>
      <p:bgPr>
        <a:solidFill>
          <a:schemeClr val="lt2"/>
        </a:solidFill>
      </p:bgPr>
    </p:bg>
    <p:spTree>
      <p:nvGrpSpPr>
        <p:cNvPr id="152" name="Shape 152"/>
        <p:cNvGrpSpPr/>
        <p:nvPr/>
      </p:nvGrpSpPr>
      <p:grpSpPr>
        <a:xfrm>
          <a:off x="0" y="0"/>
          <a:ext cx="0" cy="0"/>
          <a:chOff x="0" y="0"/>
          <a:chExt cx="0" cy="0"/>
        </a:xfrm>
      </p:grpSpPr>
      <p:sp>
        <p:nvSpPr>
          <p:cNvPr id="153" name="Google Shape;153;p22"/>
          <p:cNvSpPr/>
          <p:nvPr/>
        </p:nvSpPr>
        <p:spPr>
          <a:xfrm>
            <a:off x="27495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54" name="Google Shape;154;p22"/>
          <p:cNvSpPr txBox="1"/>
          <p:nvPr>
            <p:ph idx="1" type="body"/>
          </p:nvPr>
        </p:nvSpPr>
        <p:spPr>
          <a:xfrm>
            <a:off x="39209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55" name="Google Shape;155;p22"/>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6" name="Google Shape;156;p22"/>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57" name="Google Shape;157;p22"/>
          <p:cNvSpPr/>
          <p:nvPr/>
        </p:nvSpPr>
        <p:spPr>
          <a:xfrm>
            <a:off x="27504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58" name="Google Shape;158;p22"/>
          <p:cNvSpPr txBox="1"/>
          <p:nvPr>
            <p:ph idx="2" type="subTitle"/>
          </p:nvPr>
        </p:nvSpPr>
        <p:spPr>
          <a:xfrm>
            <a:off x="27495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59" name="Google Shape;159;p22"/>
          <p:cNvSpPr/>
          <p:nvPr/>
        </p:nvSpPr>
        <p:spPr>
          <a:xfrm>
            <a:off x="321100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0" name="Google Shape;160;p22"/>
          <p:cNvSpPr txBox="1"/>
          <p:nvPr>
            <p:ph idx="3" type="body"/>
          </p:nvPr>
        </p:nvSpPr>
        <p:spPr>
          <a:xfrm>
            <a:off x="332814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61" name="Google Shape;161;p22"/>
          <p:cNvSpPr/>
          <p:nvPr/>
        </p:nvSpPr>
        <p:spPr>
          <a:xfrm>
            <a:off x="321109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2" name="Google Shape;162;p22"/>
          <p:cNvSpPr txBox="1"/>
          <p:nvPr>
            <p:ph idx="4" type="subTitle"/>
          </p:nvPr>
        </p:nvSpPr>
        <p:spPr>
          <a:xfrm>
            <a:off x="321100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63" name="Google Shape;163;p22"/>
          <p:cNvSpPr/>
          <p:nvPr/>
        </p:nvSpPr>
        <p:spPr>
          <a:xfrm>
            <a:off x="614715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4" name="Google Shape;164;p22"/>
          <p:cNvSpPr txBox="1"/>
          <p:nvPr>
            <p:ph idx="5" type="body"/>
          </p:nvPr>
        </p:nvSpPr>
        <p:spPr>
          <a:xfrm>
            <a:off x="626429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65" name="Google Shape;165;p22"/>
          <p:cNvSpPr/>
          <p:nvPr/>
        </p:nvSpPr>
        <p:spPr>
          <a:xfrm>
            <a:off x="614724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6" name="Google Shape;166;p22"/>
          <p:cNvSpPr txBox="1"/>
          <p:nvPr>
            <p:ph idx="6" type="subTitle"/>
          </p:nvPr>
        </p:nvSpPr>
        <p:spPr>
          <a:xfrm>
            <a:off x="614715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Cover with Names">
  <p:cSld name="CUSTOM_15_1">
    <p:bg>
      <p:bgPr>
        <a:solidFill>
          <a:schemeClr val="lt2"/>
        </a:solidFill>
      </p:bgPr>
    </p:bg>
    <p:spTree>
      <p:nvGrpSpPr>
        <p:cNvPr id="167" name="Shape 167"/>
        <p:cNvGrpSpPr/>
        <p:nvPr/>
      </p:nvGrpSpPr>
      <p:grpSpPr>
        <a:xfrm>
          <a:off x="0" y="0"/>
          <a:ext cx="0" cy="0"/>
          <a:chOff x="0" y="0"/>
          <a:chExt cx="0" cy="0"/>
        </a:xfrm>
      </p:grpSpPr>
      <p:sp>
        <p:nvSpPr>
          <p:cNvPr id="168" name="Google Shape;168;p23"/>
          <p:cNvSpPr/>
          <p:nvPr>
            <p:ph idx="2" type="pic"/>
          </p:nvPr>
        </p:nvSpPr>
        <p:spPr>
          <a:xfrm>
            <a:off x="274950" y="3235225"/>
            <a:ext cx="4191900" cy="1623300"/>
          </a:xfrm>
          <a:prstGeom prst="roundRect">
            <a:avLst>
              <a:gd fmla="val 14452" name="adj"/>
            </a:avLst>
          </a:prstGeom>
          <a:noFill/>
          <a:ln cap="flat" cmpd="sng" w="9525">
            <a:solidFill>
              <a:srgbClr val="000000"/>
            </a:solidFill>
            <a:prstDash val="solid"/>
            <a:round/>
            <a:headEnd len="sm" w="sm" type="none"/>
            <a:tailEnd len="sm" w="sm" type="none"/>
          </a:ln>
        </p:spPr>
      </p:sp>
      <p:sp>
        <p:nvSpPr>
          <p:cNvPr id="169" name="Google Shape;169;p23"/>
          <p:cNvSpPr/>
          <p:nvPr/>
        </p:nvSpPr>
        <p:spPr>
          <a:xfrm>
            <a:off x="274950" y="2144550"/>
            <a:ext cx="8598900" cy="854400"/>
          </a:xfrm>
          <a:prstGeom prst="roundRect">
            <a:avLst>
              <a:gd fmla="val 25275"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3"/>
          <p:cNvSpPr/>
          <p:nvPr/>
        </p:nvSpPr>
        <p:spPr>
          <a:xfrm>
            <a:off x="4681900" y="3235222"/>
            <a:ext cx="4191900" cy="1623300"/>
          </a:xfrm>
          <a:prstGeom prst="roundRect">
            <a:avLst>
              <a:gd fmla="val 16928"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5000"/>
              </a:lnSpc>
              <a:spcBef>
                <a:spcPts val="0"/>
              </a:spcBef>
              <a:spcAft>
                <a:spcPts val="0"/>
              </a:spcAft>
              <a:buClr>
                <a:srgbClr val="000000"/>
              </a:buClr>
              <a:buSzPts val="1400"/>
              <a:buFont typeface="Arial"/>
              <a:buNone/>
            </a:pPr>
            <a:r>
              <a:t/>
            </a:r>
            <a:endParaRPr b="1" i="0" sz="1400" u="none" cap="none" strike="noStrike">
              <a:solidFill>
                <a:schemeClr val="dk1"/>
              </a:solidFill>
              <a:latin typeface="Della Respira"/>
              <a:ea typeface="Della Respira"/>
              <a:cs typeface="Della Respira"/>
              <a:sym typeface="Della Respira"/>
            </a:endParaRPr>
          </a:p>
        </p:txBody>
      </p:sp>
      <p:sp>
        <p:nvSpPr>
          <p:cNvPr id="171" name="Google Shape;171;p23"/>
          <p:cNvSpPr txBox="1"/>
          <p:nvPr>
            <p:ph type="title"/>
          </p:nvPr>
        </p:nvSpPr>
        <p:spPr>
          <a:xfrm>
            <a:off x="272650" y="2189271"/>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72" name="Google Shape;172;p23"/>
          <p:cNvSpPr txBox="1"/>
          <p:nvPr>
            <p:ph idx="1" type="subTitle"/>
          </p:nvPr>
        </p:nvSpPr>
        <p:spPr>
          <a:xfrm>
            <a:off x="4681900" y="3235225"/>
            <a:ext cx="4191900" cy="162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Font typeface="Della Respira"/>
              <a:buNone/>
              <a:defRPr sz="1400">
                <a:latin typeface="Della Respira"/>
                <a:ea typeface="Della Respira"/>
                <a:cs typeface="Della Respira"/>
                <a:sym typeface="Della Respi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3"/>
          <p:cNvSpPr/>
          <p:nvPr>
            <p:ph idx="3" type="pic"/>
          </p:nvPr>
        </p:nvSpPr>
        <p:spPr>
          <a:xfrm>
            <a:off x="274950" y="284975"/>
            <a:ext cx="8598900" cy="1623300"/>
          </a:xfrm>
          <a:prstGeom prst="roundRect">
            <a:avLst>
              <a:gd fmla="val 14452" name="adj"/>
            </a:avLst>
          </a:prstGeom>
          <a:noFill/>
          <a:ln cap="flat" cmpd="sng" w="9525">
            <a:solidFill>
              <a:srgbClr val="000000"/>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mailto:NCPCivic@gmail.com" TargetMode="External"/><Relationship Id="rId4" Type="http://schemas.openxmlformats.org/officeDocument/2006/relationships/hyperlink" Target="https://www.collegeparkmd.gov/planning" TargetMode="External"/><Relationship Id="rId5" Type="http://schemas.openxmlformats.org/officeDocument/2006/relationships/hyperlink" Target="https://www.collegeparkmd.gov/projects" TargetMode="External"/><Relationship Id="rId6" Type="http://schemas.openxmlformats.org/officeDocument/2006/relationships/hyperlink" Target="https://collegeparkmd.maps.arcgis.com/apps/dashboards/22137e4a407649c6bed1e5ea6754816f" TargetMode="External"/><Relationship Id="rId7"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wisecities.us/" TargetMode="External"/><Relationship Id="rId4" Type="http://schemas.openxmlformats.org/officeDocument/2006/relationships/hyperlink" Target="https://wiseconnect.us/" TargetMode="External"/><Relationship Id="rId5" Type="http://schemas.openxmlformats.org/officeDocument/2006/relationships/hyperlink" Target="https://www.facebook.com/groups/cpwiseevents" TargetMode="External"/><Relationship Id="rId6" Type="http://schemas.openxmlformats.org/officeDocument/2006/relationships/hyperlink" Target="https://wiseconnect.us/listings/activities?location.address=college+park%2C+md&amp;location.radius=1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mailto:NCPCivic@gmail.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4.jpg"/><Relationship Id="rId4" Type="http://schemas.openxmlformats.org/officeDocument/2006/relationships/image" Target="../media/image15.jpg"/><Relationship Id="rId5"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3.jpg"/><Relationship Id="rId5"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14.jpg"/><Relationship Id="rId4" Type="http://schemas.openxmlformats.org/officeDocument/2006/relationships/hyperlink" Target="mailto:bdca-parks@myberwyn.org" TargetMode="External"/><Relationship Id="rId5"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mailto:NCPCivic@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mailto:racialequity@collegeparkmd.gov"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mailto:ncpcivic@gmail.com"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ctrTitle"/>
          </p:nvPr>
        </p:nvSpPr>
        <p:spPr>
          <a:xfrm>
            <a:off x="2515600" y="1444250"/>
            <a:ext cx="3583800" cy="153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NCPCA </a:t>
            </a:r>
            <a:endParaRPr/>
          </a:p>
          <a:p>
            <a:pPr indent="0" lvl="0" marL="0" rtl="0" algn="ctr">
              <a:spcBef>
                <a:spcPts val="0"/>
              </a:spcBef>
              <a:spcAft>
                <a:spcPts val="0"/>
              </a:spcAft>
              <a:buNone/>
            </a:pPr>
            <a:r>
              <a:rPr lang="en"/>
              <a:t>April Meeting</a:t>
            </a:r>
            <a:endParaRPr/>
          </a:p>
        </p:txBody>
      </p:sp>
      <p:sp>
        <p:nvSpPr>
          <p:cNvPr id="179" name="Google Shape;179;p24"/>
          <p:cNvSpPr txBox="1"/>
          <p:nvPr>
            <p:ph idx="1" type="subTitle"/>
          </p:nvPr>
        </p:nvSpPr>
        <p:spPr>
          <a:xfrm>
            <a:off x="3044700" y="3116575"/>
            <a:ext cx="30546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April 9th,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41" name="Google Shape;241;p33"/>
          <p:cNvSpPr txBox="1"/>
          <p:nvPr>
            <p:ph idx="1" type="body"/>
          </p:nvPr>
        </p:nvSpPr>
        <p:spPr>
          <a:xfrm>
            <a:off x="475225" y="1217150"/>
            <a:ext cx="3943800" cy="3354000"/>
          </a:xfrm>
          <a:prstGeom prst="rect">
            <a:avLst/>
          </a:prstGeom>
        </p:spPr>
        <p:txBody>
          <a:bodyPr anchorCtr="0" anchor="t" bIns="91425" lIns="91425" spcFirstLastPara="1" rIns="91425" wrap="square" tIns="91425">
            <a:noAutofit/>
          </a:bodyPr>
          <a:lstStyle/>
          <a:p>
            <a:pPr indent="-285750" lvl="0" marL="457200" rtl="0" algn="l">
              <a:spcBef>
                <a:spcPts val="1800"/>
              </a:spcBef>
              <a:spcAft>
                <a:spcPts val="0"/>
              </a:spcAft>
              <a:buClr>
                <a:srgbClr val="222222"/>
              </a:buClr>
              <a:buSzPts val="900"/>
              <a:buChar char="●"/>
            </a:pPr>
            <a:r>
              <a:rPr lang="en" sz="1200">
                <a:solidFill>
                  <a:srgbClr val="222222"/>
                </a:solidFill>
                <a:highlight>
                  <a:srgbClr val="FFFFFF"/>
                </a:highlight>
              </a:rPr>
              <a:t>48th Pl Sidewalk Project on Consent Agenda and presented at most recent council meeting (4/7)</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Selection</a:t>
            </a:r>
            <a:r>
              <a:rPr lang="en" sz="1200">
                <a:solidFill>
                  <a:srgbClr val="222222"/>
                </a:solidFill>
                <a:highlight>
                  <a:srgbClr val="FFFFFF"/>
                </a:highlight>
              </a:rPr>
              <a:t> of alignment for the project.</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Public comment recorded.</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Based on two </a:t>
            </a:r>
            <a:r>
              <a:rPr lang="en" sz="1200">
                <a:solidFill>
                  <a:srgbClr val="222222"/>
                </a:solidFill>
                <a:highlight>
                  <a:srgbClr val="FFFFFF"/>
                </a:highlight>
              </a:rPr>
              <a:t>surveys</a:t>
            </a:r>
            <a:r>
              <a:rPr lang="en" sz="1200">
                <a:solidFill>
                  <a:srgbClr val="222222"/>
                </a:solidFill>
                <a:highlight>
                  <a:srgbClr val="FFFFFF"/>
                </a:highlight>
              </a:rPr>
              <a:t> and two, presentations at the NCPCA (10/1/25, 2/2/26), residents preferred the sidewalk to go on the north side of the street along the frontage of the odd numbered houses.</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$325,000 cost.</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Aim to make city more accessible; promote walkability.</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Staff </a:t>
            </a:r>
            <a:r>
              <a:rPr lang="en" sz="1200">
                <a:solidFill>
                  <a:srgbClr val="222222"/>
                </a:solidFill>
                <a:highlight>
                  <a:srgbClr val="FFFFFF"/>
                </a:highlight>
              </a:rPr>
              <a:t>recommendation</a:t>
            </a:r>
            <a:r>
              <a:rPr lang="en" sz="1200">
                <a:solidFill>
                  <a:srgbClr val="222222"/>
                </a:solidFill>
                <a:highlight>
                  <a:srgbClr val="FFFFFF"/>
                </a:highlight>
              </a:rPr>
              <a:t>: Construct on north side.</a:t>
            </a:r>
            <a:endParaRPr sz="1200">
              <a:solidFill>
                <a:srgbClr val="222222"/>
              </a:solidFill>
              <a:highlight>
                <a:srgbClr val="FFFFFF"/>
              </a:highlight>
            </a:endParaRPr>
          </a:p>
        </p:txBody>
      </p:sp>
      <p:pic>
        <p:nvPicPr>
          <p:cNvPr id="242" name="Google Shape;242;p33"/>
          <p:cNvPicPr preferRelativeResize="0"/>
          <p:nvPr/>
        </p:nvPicPr>
        <p:blipFill>
          <a:blip r:embed="rId3">
            <a:alphaModFix/>
          </a:blip>
          <a:stretch>
            <a:fillRect/>
          </a:stretch>
        </p:blipFill>
        <p:spPr>
          <a:xfrm>
            <a:off x="4571425" y="1299625"/>
            <a:ext cx="4420174" cy="2503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48" name="Google Shape;248;p34"/>
          <p:cNvSpPr txBox="1"/>
          <p:nvPr>
            <p:ph idx="1" type="body"/>
          </p:nvPr>
        </p:nvSpPr>
        <p:spPr>
          <a:xfrm>
            <a:off x="475225" y="1147225"/>
            <a:ext cx="3943800" cy="3354000"/>
          </a:xfrm>
          <a:prstGeom prst="rect">
            <a:avLst/>
          </a:prstGeom>
        </p:spPr>
        <p:txBody>
          <a:bodyPr anchorCtr="0" anchor="t" bIns="91425" lIns="91425" spcFirstLastPara="1" rIns="91425" wrap="square" tIns="91425">
            <a:noAutofit/>
          </a:bodyPr>
          <a:lstStyle/>
          <a:p>
            <a:pPr indent="-298450" lvl="0" marL="457200" rtl="0" algn="l">
              <a:spcBef>
                <a:spcPts val="1800"/>
              </a:spcBef>
              <a:spcAft>
                <a:spcPts val="0"/>
              </a:spcAft>
              <a:buClr>
                <a:srgbClr val="222222"/>
              </a:buClr>
              <a:buSzPts val="1100"/>
              <a:buChar char="●"/>
            </a:pPr>
            <a:r>
              <a:rPr lang="en" sz="1100">
                <a:solidFill>
                  <a:srgbClr val="222222"/>
                </a:solidFill>
                <a:highlight>
                  <a:srgbClr val="FFFFFF"/>
                </a:highlight>
              </a:rPr>
              <a:t>Ribbon cutting for Calvert Hills </a:t>
            </a:r>
            <a:r>
              <a:rPr lang="en" sz="1100">
                <a:solidFill>
                  <a:srgbClr val="222222"/>
                </a:solidFill>
                <a:highlight>
                  <a:srgbClr val="FFFFFF"/>
                </a:highlight>
              </a:rPr>
              <a:t>playground</a:t>
            </a:r>
            <a:r>
              <a:rPr lang="en" sz="1100">
                <a:solidFill>
                  <a:srgbClr val="222222"/>
                </a:solidFill>
                <a:highlight>
                  <a:srgbClr val="FFFFFF"/>
                </a:highlight>
              </a:rPr>
              <a:t> occurred on 3/27 at 6pm.</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Improvements</a:t>
            </a:r>
            <a:r>
              <a:rPr lang="en" sz="1100">
                <a:solidFill>
                  <a:srgbClr val="222222"/>
                </a:solidFill>
                <a:highlight>
                  <a:srgbClr val="FFFFFF"/>
                </a:highlight>
              </a:rPr>
              <a:t> aimed to bring more </a:t>
            </a:r>
            <a:r>
              <a:rPr lang="en" sz="1100">
                <a:solidFill>
                  <a:srgbClr val="222222"/>
                </a:solidFill>
                <a:highlight>
                  <a:srgbClr val="FFFFFF"/>
                </a:highlight>
              </a:rPr>
              <a:t>accessibility (drop down elevator, accessible monkey bars, etc)</a:t>
            </a:r>
            <a:r>
              <a:rPr lang="en" sz="1100">
                <a:solidFill>
                  <a:srgbClr val="222222"/>
                </a:solidFill>
                <a:highlight>
                  <a:srgbClr val="FFFFFF"/>
                </a:highlight>
              </a:rPr>
              <a:t>, including new climbing structures, a spinner, a tunnel, </a:t>
            </a:r>
            <a:r>
              <a:rPr i="1" lang="en" sz="1100">
                <a:solidFill>
                  <a:srgbClr val="222222"/>
                </a:solidFill>
                <a:highlight>
                  <a:srgbClr val="FFFFFF"/>
                </a:highlight>
              </a:rPr>
              <a:t>multiple </a:t>
            </a:r>
            <a:r>
              <a:rPr lang="en" sz="1100">
                <a:solidFill>
                  <a:srgbClr val="222222"/>
                </a:solidFill>
                <a:highlight>
                  <a:srgbClr val="FFFFFF"/>
                </a:highlight>
              </a:rPr>
              <a:t>slides, and additional benches.</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Swing area remains with added toddler swings.</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Funded through Project Open Space (MD DNR) with </a:t>
            </a:r>
            <a:r>
              <a:rPr lang="en" sz="1100">
                <a:solidFill>
                  <a:srgbClr val="282828"/>
                </a:solidFill>
                <a:highlight>
                  <a:srgbClr val="FFFFFF"/>
                </a:highlight>
              </a:rPr>
              <a:t>$118,200.00 in funding from the Maryland Department of Natural Resources through the FY25 Community Parks and Playgrounds Grant Program, the Calvert Hills playground received a new school-age play area and a refreshed swing bay. The total project cost was $193,200.00, including $75,000.00 in City matching funds. The project was developed over approximately eighteen months and included multiple phases of community engagement.</a:t>
            </a:r>
            <a:endParaRPr sz="1100">
              <a:solidFill>
                <a:srgbClr val="222222"/>
              </a:solidFill>
              <a:highlight>
                <a:srgbClr val="FFFFFF"/>
              </a:highlight>
            </a:endParaRPr>
          </a:p>
        </p:txBody>
      </p:sp>
      <p:pic>
        <p:nvPicPr>
          <p:cNvPr id="249" name="Google Shape;249;p34"/>
          <p:cNvPicPr preferRelativeResize="0"/>
          <p:nvPr/>
        </p:nvPicPr>
        <p:blipFill>
          <a:blip r:embed="rId3">
            <a:alphaModFix/>
          </a:blip>
          <a:stretch>
            <a:fillRect/>
          </a:stretch>
        </p:blipFill>
        <p:spPr>
          <a:xfrm>
            <a:off x="4571425" y="1299625"/>
            <a:ext cx="4420177" cy="21120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55" name="Google Shape;255;p35"/>
          <p:cNvSpPr txBox="1"/>
          <p:nvPr>
            <p:ph idx="1" type="body"/>
          </p:nvPr>
        </p:nvSpPr>
        <p:spPr>
          <a:xfrm>
            <a:off x="475225" y="1147225"/>
            <a:ext cx="3943800" cy="3354000"/>
          </a:xfrm>
          <a:prstGeom prst="rect">
            <a:avLst/>
          </a:prstGeom>
        </p:spPr>
        <p:txBody>
          <a:bodyPr anchorCtr="0" anchor="t" bIns="91425" lIns="91425" spcFirstLastPara="1" rIns="91425" wrap="square" tIns="91425">
            <a:noAutofit/>
          </a:bodyPr>
          <a:lstStyle/>
          <a:p>
            <a:pPr indent="-298450" lvl="0" marL="457200" rtl="0" algn="l">
              <a:spcBef>
                <a:spcPts val="1800"/>
              </a:spcBef>
              <a:spcAft>
                <a:spcPts val="0"/>
              </a:spcAft>
              <a:buClr>
                <a:srgbClr val="222222"/>
              </a:buClr>
              <a:buSzPts val="1100"/>
              <a:buChar char="●"/>
            </a:pPr>
            <a:r>
              <a:rPr lang="en" sz="1100">
                <a:solidFill>
                  <a:srgbClr val="222222"/>
                </a:solidFill>
                <a:highlight>
                  <a:srgbClr val="FFFFFF"/>
                </a:highlight>
              </a:rPr>
              <a:t>Northwest Chinese closed on 3/28 at current location on Rt.1 in the retail space across the street from College Park Shopping Center. </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Displaced due to development of high rise apartments.</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Plans to reopen July in a “nearby location.”</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DMV Top 100 restaurant nominee </a:t>
            </a:r>
            <a:r>
              <a:rPr lang="en" sz="1100">
                <a:solidFill>
                  <a:srgbClr val="222222"/>
                </a:solidFill>
                <a:highlight>
                  <a:srgbClr val="FFFFFF"/>
                </a:highlight>
              </a:rPr>
              <a:t>multiple</a:t>
            </a:r>
            <a:r>
              <a:rPr lang="en" sz="1100">
                <a:solidFill>
                  <a:srgbClr val="222222"/>
                </a:solidFill>
                <a:highlight>
                  <a:srgbClr val="FFFFFF"/>
                </a:highlight>
              </a:rPr>
              <a:t> times.</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Owners had expressed frustration toward the city </a:t>
            </a:r>
            <a:r>
              <a:rPr lang="en" sz="1100">
                <a:solidFill>
                  <a:srgbClr val="222222"/>
                </a:solidFill>
                <a:highlight>
                  <a:srgbClr val="FFFFFF"/>
                </a:highlight>
              </a:rPr>
              <a:t>regarding</a:t>
            </a:r>
            <a:r>
              <a:rPr lang="en" sz="1100">
                <a:solidFill>
                  <a:srgbClr val="222222"/>
                </a:solidFill>
                <a:highlight>
                  <a:srgbClr val="FFFFFF"/>
                </a:highlight>
              </a:rPr>
              <a:t> forced relocation after their investment in College Park over the years, including the opening of sister restaurant Li Chun Cafe adjacent to City Hall. Multiple social media posts and local articles asking the city to intervene.</a:t>
            </a:r>
            <a:endParaRPr sz="1100">
              <a:solidFill>
                <a:srgbClr val="222222"/>
              </a:solidFill>
              <a:highlight>
                <a:srgbClr val="FFFFFF"/>
              </a:highlight>
            </a:endParaRPr>
          </a:p>
        </p:txBody>
      </p:sp>
      <p:pic>
        <p:nvPicPr>
          <p:cNvPr id="256" name="Google Shape;256;p35"/>
          <p:cNvPicPr preferRelativeResize="0"/>
          <p:nvPr/>
        </p:nvPicPr>
        <p:blipFill>
          <a:blip r:embed="rId3">
            <a:alphaModFix/>
          </a:blip>
          <a:stretch>
            <a:fillRect/>
          </a:stretch>
        </p:blipFill>
        <p:spPr>
          <a:xfrm>
            <a:off x="4571425" y="1299625"/>
            <a:ext cx="4420175" cy="31192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62" name="Google Shape;262;p36"/>
          <p:cNvSpPr txBox="1"/>
          <p:nvPr>
            <p:ph idx="1" type="body"/>
          </p:nvPr>
        </p:nvSpPr>
        <p:spPr>
          <a:xfrm>
            <a:off x="475225" y="1335525"/>
            <a:ext cx="39438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Position is currently vacant.</a:t>
            </a:r>
            <a:endParaRPr/>
          </a:p>
          <a:p>
            <a:pPr indent="-342900" lvl="0" marL="457200" rtl="0" algn="l">
              <a:spcBef>
                <a:spcPts val="0"/>
              </a:spcBef>
              <a:spcAft>
                <a:spcPts val="0"/>
              </a:spcAft>
              <a:buSzPts val="1800"/>
              <a:buChar char="●"/>
            </a:pPr>
            <a:r>
              <a:rPr lang="en"/>
              <a:t>Send email to </a:t>
            </a:r>
            <a:r>
              <a:rPr lang="en" u="sng">
                <a:solidFill>
                  <a:schemeClr val="hlink"/>
                </a:solidFill>
                <a:hlinkClick r:id="rId3"/>
              </a:rPr>
              <a:t>NCPCivic@gmail.com</a:t>
            </a:r>
            <a:r>
              <a:rPr lang="en"/>
              <a:t> if interested. Include a small blurb about your experience and why you’re interested in filling the vacancy.</a:t>
            </a:r>
            <a:endParaRPr/>
          </a:p>
          <a:p>
            <a:pPr indent="-342900" lvl="0" marL="457200" rtl="0" algn="l">
              <a:spcBef>
                <a:spcPts val="0"/>
              </a:spcBef>
              <a:spcAft>
                <a:spcPts val="0"/>
              </a:spcAft>
              <a:buSzPts val="1800"/>
              <a:buChar char="●"/>
            </a:pPr>
            <a:r>
              <a:rPr lang="en" u="sng">
                <a:solidFill>
                  <a:schemeClr val="hlink"/>
                </a:solidFill>
                <a:hlinkClick r:id="rId4"/>
              </a:rPr>
              <a:t>Department of Planning &amp; Community Development</a:t>
            </a:r>
            <a:endParaRPr/>
          </a:p>
          <a:p>
            <a:pPr indent="-342900" lvl="0" marL="457200" rtl="0" algn="l">
              <a:spcBef>
                <a:spcPts val="0"/>
              </a:spcBef>
              <a:spcAft>
                <a:spcPts val="0"/>
              </a:spcAft>
              <a:buSzPts val="1800"/>
              <a:buChar char="●"/>
            </a:pPr>
            <a:r>
              <a:rPr lang="en" u="sng">
                <a:solidFill>
                  <a:schemeClr val="hlink"/>
                </a:solidFill>
                <a:hlinkClick r:id="rId5"/>
              </a:rPr>
              <a:t>City Projects</a:t>
            </a:r>
            <a:endParaRPr/>
          </a:p>
          <a:p>
            <a:pPr indent="-342900" lvl="0" marL="457200" rtl="0" algn="l">
              <a:spcBef>
                <a:spcPts val="0"/>
              </a:spcBef>
              <a:spcAft>
                <a:spcPts val="0"/>
              </a:spcAft>
              <a:buSzPts val="1800"/>
              <a:buChar char="●"/>
            </a:pPr>
            <a:r>
              <a:rPr lang="en" u="sng">
                <a:solidFill>
                  <a:schemeClr val="hlink"/>
                </a:solidFill>
                <a:hlinkClick r:id="rId6"/>
              </a:rPr>
              <a:t>College Park Development Dashboard</a:t>
            </a:r>
            <a:endParaRPr/>
          </a:p>
        </p:txBody>
      </p:sp>
      <p:pic>
        <p:nvPicPr>
          <p:cNvPr id="263" name="Google Shape;263;p36"/>
          <p:cNvPicPr preferRelativeResize="0"/>
          <p:nvPr/>
        </p:nvPicPr>
        <p:blipFill>
          <a:blip r:embed="rId7">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7"/>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69" name="Google Shape;269;p37"/>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336550" lvl="0" marL="457200" rtl="0" algn="l">
              <a:spcBef>
                <a:spcPts val="1600"/>
              </a:spcBef>
              <a:spcAft>
                <a:spcPts val="0"/>
              </a:spcAft>
              <a:buSzPts val="1700"/>
              <a:buChar char="●"/>
            </a:pPr>
            <a:r>
              <a:rPr b="1" lang="en" sz="1700"/>
              <a:t>Hollywood Farmers Market</a:t>
            </a:r>
            <a:endParaRPr sz="1700"/>
          </a:p>
          <a:p>
            <a:pPr indent="-336550" lvl="0" marL="457200" rtl="0" algn="l">
              <a:spcBef>
                <a:spcPts val="0"/>
              </a:spcBef>
              <a:spcAft>
                <a:spcPts val="0"/>
              </a:spcAft>
              <a:buSzPts val="1700"/>
              <a:buChar char="●"/>
            </a:pPr>
            <a:r>
              <a:rPr lang="en" sz="1700"/>
              <a:t>Returns Saturday, April 11th</a:t>
            </a:r>
            <a:endParaRPr sz="1700"/>
          </a:p>
          <a:p>
            <a:pPr indent="-336550" lvl="0" marL="457200" rtl="0" algn="l">
              <a:spcBef>
                <a:spcPts val="0"/>
              </a:spcBef>
              <a:spcAft>
                <a:spcPts val="0"/>
              </a:spcAft>
              <a:buSzPts val="1700"/>
              <a:buChar char="●"/>
            </a:pPr>
            <a:r>
              <a:rPr lang="en" sz="1700"/>
              <a:t>Saturday, 10am-2pm, Mom’s Parking Lot</a:t>
            </a:r>
            <a:endParaRPr sz="1700"/>
          </a:p>
          <a:p>
            <a:pPr indent="-336550" lvl="1" marL="914400" rtl="0" algn="l">
              <a:spcBef>
                <a:spcPts val="0"/>
              </a:spcBef>
              <a:spcAft>
                <a:spcPts val="0"/>
              </a:spcAft>
              <a:buSzPts val="1700"/>
              <a:buChar char="○"/>
            </a:pPr>
            <a:r>
              <a:rPr lang="en" sz="1700"/>
              <a:t>Food &amp; produce vendors</a:t>
            </a:r>
            <a:endParaRPr sz="1700"/>
          </a:p>
          <a:p>
            <a:pPr indent="-336550" lvl="1" marL="914400" rtl="0" algn="l">
              <a:spcBef>
                <a:spcPts val="0"/>
              </a:spcBef>
              <a:spcAft>
                <a:spcPts val="0"/>
              </a:spcAft>
              <a:buSzPts val="1700"/>
              <a:buChar char="○"/>
            </a:pPr>
            <a:r>
              <a:rPr lang="en" sz="1700"/>
              <a:t>Arts &amp; crafts</a:t>
            </a:r>
            <a:endParaRPr sz="1700"/>
          </a:p>
          <a:p>
            <a:pPr indent="-336550" lvl="1" marL="914400" rtl="0" algn="l">
              <a:spcBef>
                <a:spcPts val="0"/>
              </a:spcBef>
              <a:spcAft>
                <a:spcPts val="0"/>
              </a:spcAft>
              <a:buSzPts val="1700"/>
              <a:buChar char="○"/>
            </a:pPr>
            <a:r>
              <a:rPr lang="en" sz="1700"/>
              <a:t>Music</a:t>
            </a:r>
            <a:endParaRPr sz="1700"/>
          </a:p>
          <a:p>
            <a:pPr indent="-336550" lvl="1" marL="914400" rtl="0" algn="l">
              <a:spcBef>
                <a:spcPts val="0"/>
              </a:spcBef>
              <a:spcAft>
                <a:spcPts val="0"/>
              </a:spcAft>
              <a:buSzPts val="1700"/>
              <a:buChar char="○"/>
            </a:pPr>
            <a:r>
              <a:rPr lang="en" sz="1700"/>
              <a:t>Local businesses</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70" name="Google Shape;270;p37"/>
          <p:cNvPicPr preferRelativeResize="0"/>
          <p:nvPr/>
        </p:nvPicPr>
        <p:blipFill>
          <a:blip r:embed="rId3">
            <a:alphaModFix/>
          </a:blip>
          <a:stretch>
            <a:fillRect/>
          </a:stretch>
        </p:blipFill>
        <p:spPr>
          <a:xfrm>
            <a:off x="5329100" y="1155100"/>
            <a:ext cx="2963976" cy="38145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76" name="Google Shape;276;p38"/>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0" lvl="0" marL="0" rtl="0" algn="l">
              <a:spcBef>
                <a:spcPts val="1600"/>
              </a:spcBef>
              <a:spcAft>
                <a:spcPts val="0"/>
              </a:spcAft>
              <a:buNone/>
            </a:pPr>
            <a:r>
              <a:rPr b="1" lang="en" sz="1700"/>
              <a:t>NCPCA Potluck </a:t>
            </a:r>
            <a:r>
              <a:rPr lang="en" sz="1700"/>
              <a:t>Thursday, December 11th, 8:30pm, Davis Hall</a:t>
            </a:r>
            <a:endParaRPr sz="1700"/>
          </a:p>
          <a:p>
            <a:pPr indent="-336550" lvl="0" marL="457200" rtl="0" algn="l">
              <a:spcBef>
                <a:spcPts val="1600"/>
              </a:spcBef>
              <a:spcAft>
                <a:spcPts val="0"/>
              </a:spcAft>
              <a:buSzPts val="1700"/>
              <a:buChar char="●"/>
            </a:pPr>
            <a:r>
              <a:rPr lang="en" sz="1700"/>
              <a:t>Continuing our annual tradition of celebrating North College Park during the holiday season. We’ll have food, drinks, and light refreshments. Swing by, say hi, grab some food, and mingle with members of our wonderful community.</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77" name="Google Shape;277;p38"/>
          <p:cNvPicPr preferRelativeResize="0"/>
          <p:nvPr/>
        </p:nvPicPr>
        <p:blipFill>
          <a:blip r:embed="rId3">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83" name="Google Shape;283;p39"/>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Friday Night Live!</a:t>
            </a:r>
            <a:r>
              <a:rPr lang="en" sz="1700"/>
              <a:t> - Friday, May 8, 6:00 pm - 8:30 pm at City Hall Plaza</a:t>
            </a:r>
            <a:endParaRPr sz="1700"/>
          </a:p>
          <a:p>
            <a:pPr indent="-336550" lvl="0" marL="1828800" rtl="0" algn="l">
              <a:spcBef>
                <a:spcPts val="1600"/>
              </a:spcBef>
              <a:spcAft>
                <a:spcPts val="0"/>
              </a:spcAft>
              <a:buSzPts val="1700"/>
              <a:buChar char="●"/>
            </a:pPr>
            <a:r>
              <a:rPr lang="en" sz="1700">
                <a:solidFill>
                  <a:srgbClr val="333333"/>
                </a:solidFill>
                <a:highlight>
                  <a:srgbClr val="FFFFFF"/>
                </a:highlight>
              </a:rPr>
              <a:t>Join us on the Plaza at City Hall for College Park's favorite summer concert series, Friday Night LIVE! On select Fridays from May through August, live bands will take the stage with bold beats from diverse musical genres. From funky grooves to rock anthems, we've got the soundtrack for your Friday night. </a:t>
            </a:r>
            <a:endParaRPr sz="1700"/>
          </a:p>
          <a:p>
            <a:pPr indent="-336550" lvl="0" marL="1828800" rtl="0" algn="l">
              <a:spcBef>
                <a:spcPts val="0"/>
              </a:spcBef>
              <a:spcAft>
                <a:spcPts val="0"/>
              </a:spcAft>
              <a:buSzPts val="1700"/>
              <a:buChar char="●"/>
            </a:pPr>
            <a:r>
              <a:rPr lang="en" sz="1700">
                <a:solidFill>
                  <a:srgbClr val="333333"/>
                </a:solidFill>
                <a:highlight>
                  <a:srgbClr val="FFFFFF"/>
                </a:highlight>
              </a:rPr>
              <a:t>Admission is free and free parking will be available at the Downtown Parking Garage at the corner of Yale Ave. and Knox Road during the event. </a:t>
            </a:r>
            <a:endParaRPr sz="1700">
              <a:solidFill>
                <a:srgbClr val="333333"/>
              </a:solidFill>
              <a:highlight>
                <a:srgbClr val="FFFFFF"/>
              </a:highlight>
            </a:endParaRPr>
          </a:p>
          <a:p>
            <a:pPr indent="0" lvl="0" marL="0" rtl="0" algn="l">
              <a:spcBef>
                <a:spcPts val="1600"/>
              </a:spcBef>
              <a:spcAft>
                <a:spcPts val="1600"/>
              </a:spcAft>
              <a:buNone/>
            </a:pPr>
            <a:r>
              <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89" name="Google Shape;289;p40"/>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Spring Street Fair</a:t>
            </a:r>
            <a:r>
              <a:rPr lang="en" sz="1700"/>
              <a:t> - Sunday, May 17, 12:00 pm - 4:00 pm at Davis Hall</a:t>
            </a:r>
            <a:endParaRPr sz="1700"/>
          </a:p>
          <a:p>
            <a:pPr indent="-336550" lvl="0" marL="1828800" rtl="0" algn="l">
              <a:spcBef>
                <a:spcPts val="1600"/>
              </a:spcBef>
              <a:spcAft>
                <a:spcPts val="0"/>
              </a:spcAft>
              <a:buSzPts val="1700"/>
              <a:buChar char="●"/>
            </a:pPr>
            <a:r>
              <a:rPr lang="en" sz="1700">
                <a:solidFill>
                  <a:srgbClr val="333333"/>
                </a:solidFill>
                <a:highlight>
                  <a:srgbClr val="FFFFFF"/>
                </a:highlight>
              </a:rPr>
              <a:t>Join us for a vibrant afternoon of fun, food, and creativity at the second annual </a:t>
            </a:r>
            <a:r>
              <a:rPr b="1" lang="en" sz="1700">
                <a:solidFill>
                  <a:srgbClr val="333333"/>
                </a:solidFill>
                <a:highlight>
                  <a:srgbClr val="FFFFFF"/>
                </a:highlight>
              </a:rPr>
              <a:t>Spring Street Fair</a:t>
            </a:r>
            <a:r>
              <a:rPr lang="en" sz="1700">
                <a:solidFill>
                  <a:srgbClr val="333333"/>
                </a:solidFill>
                <a:highlight>
                  <a:srgbClr val="FFFFFF"/>
                </a:highlight>
              </a:rPr>
              <a:t> in College Park! </a:t>
            </a:r>
            <a:endParaRPr sz="1700">
              <a:solidFill>
                <a:srgbClr val="333333"/>
              </a:solidFill>
              <a:highlight>
                <a:srgbClr val="FFFFFF"/>
              </a:highlight>
            </a:endParaRPr>
          </a:p>
          <a:p>
            <a:pPr indent="-336550" lvl="0" marL="1828800" rtl="0" algn="l">
              <a:spcBef>
                <a:spcPts val="0"/>
              </a:spcBef>
              <a:spcAft>
                <a:spcPts val="0"/>
              </a:spcAft>
              <a:buSzPts val="1700"/>
              <a:buChar char="●"/>
            </a:pPr>
            <a:r>
              <a:rPr lang="en" sz="1700">
                <a:solidFill>
                  <a:srgbClr val="333333"/>
                </a:solidFill>
                <a:highlight>
                  <a:srgbClr val="FFFFFF"/>
                </a:highlight>
              </a:rPr>
              <a:t>On </a:t>
            </a:r>
            <a:r>
              <a:rPr b="1" lang="en" sz="1700">
                <a:solidFill>
                  <a:srgbClr val="333333"/>
                </a:solidFill>
                <a:highlight>
                  <a:srgbClr val="FFFFFF"/>
                </a:highlight>
              </a:rPr>
              <a:t>Sunday, May 17th</a:t>
            </a:r>
            <a:r>
              <a:rPr lang="en" sz="1700">
                <a:solidFill>
                  <a:srgbClr val="333333"/>
                </a:solidFill>
                <a:highlight>
                  <a:srgbClr val="FFFFFF"/>
                </a:highlight>
              </a:rPr>
              <a:t>, from </a:t>
            </a:r>
            <a:r>
              <a:rPr b="1" lang="en" sz="1700">
                <a:solidFill>
                  <a:srgbClr val="333333"/>
                </a:solidFill>
                <a:highlight>
                  <a:srgbClr val="FFFFFF"/>
                </a:highlight>
              </a:rPr>
              <a:t>12:00 PM to 4:00 PM</a:t>
            </a:r>
            <a:r>
              <a:rPr lang="en" sz="1700">
                <a:solidFill>
                  <a:srgbClr val="333333"/>
                </a:solidFill>
                <a:highlight>
                  <a:srgbClr val="FFFFFF"/>
                </a:highlight>
              </a:rPr>
              <a:t>, celebrate the season with your community at </a:t>
            </a:r>
            <a:r>
              <a:rPr b="1" lang="en" sz="1700">
                <a:solidFill>
                  <a:srgbClr val="333333"/>
                </a:solidFill>
                <a:highlight>
                  <a:srgbClr val="FFFFFF"/>
                </a:highlight>
              </a:rPr>
              <a:t>9217 51st Ave, College Park, MD 20740</a:t>
            </a:r>
            <a:r>
              <a:rPr lang="en" sz="1700">
                <a:solidFill>
                  <a:srgbClr val="333333"/>
                </a:solidFill>
                <a:highlight>
                  <a:srgbClr val="FFFFFF"/>
                </a:highlight>
              </a:rPr>
              <a:t>.</a:t>
            </a:r>
            <a:endParaRPr sz="1700">
              <a:solidFill>
                <a:srgbClr val="333333"/>
              </a:solidFill>
              <a:highlight>
                <a:srgbClr val="FFFFFF"/>
              </a:highlight>
            </a:endParaRPr>
          </a:p>
          <a:p>
            <a:pPr indent="-336550" lvl="0" marL="1828800" rtl="0" algn="l">
              <a:spcBef>
                <a:spcPts val="0"/>
              </a:spcBef>
              <a:spcAft>
                <a:spcPts val="0"/>
              </a:spcAft>
              <a:buSzPts val="1700"/>
              <a:buChar char="●"/>
            </a:pPr>
            <a:r>
              <a:rPr lang="en" sz="1700">
                <a:solidFill>
                  <a:srgbClr val="333333"/>
                </a:solidFill>
                <a:highlight>
                  <a:srgbClr val="FFFFFF"/>
                </a:highlight>
              </a:rPr>
              <a:t>This family-friendly event will feature a variety of exciting activities for all ages! </a:t>
            </a:r>
            <a:endParaRPr sz="1700">
              <a:solidFill>
                <a:srgbClr val="333333"/>
              </a:solidFill>
              <a:highlight>
                <a:srgbClr val="FFFFFF"/>
              </a:highlight>
            </a:endParaRPr>
          </a:p>
          <a:p>
            <a:pPr indent="0" lvl="0" marL="0" rtl="0" algn="l">
              <a:spcBef>
                <a:spcPts val="500"/>
              </a:spcBef>
              <a:spcAft>
                <a:spcPts val="0"/>
              </a:spcAft>
              <a:buNone/>
            </a:pPr>
            <a:r>
              <a:t/>
            </a:r>
            <a:endParaRPr sz="1700">
              <a:solidFill>
                <a:srgbClr val="333333"/>
              </a:solidFill>
              <a:highlight>
                <a:srgbClr val="FFFFFF"/>
              </a:highlight>
            </a:endParaRPr>
          </a:p>
          <a:p>
            <a:pPr indent="0" lvl="0" marL="0" rtl="0" algn="l">
              <a:spcBef>
                <a:spcPts val="1600"/>
              </a:spcBef>
              <a:spcAft>
                <a:spcPts val="1600"/>
              </a:spcAft>
              <a:buNone/>
            </a:pPr>
            <a:r>
              <a:t/>
            </a:r>
            <a:endParaRPr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1"/>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95" name="Google Shape;295;p41"/>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marR="482600" rtl="0" algn="l">
              <a:spcBef>
                <a:spcPts val="0"/>
              </a:spcBef>
              <a:spcAft>
                <a:spcPts val="0"/>
              </a:spcAft>
              <a:buNone/>
            </a:pPr>
            <a:r>
              <a:rPr b="1" lang="en" sz="1700">
                <a:solidFill>
                  <a:srgbClr val="333333"/>
                </a:solidFill>
                <a:highlight>
                  <a:srgbClr val="FFFFFF"/>
                </a:highlight>
              </a:rPr>
              <a:t>Graphic Novelist Gareth Hinds Talk &amp; Live Illustration Demo</a:t>
            </a:r>
            <a:r>
              <a:rPr lang="en" sz="1700"/>
              <a:t> - Thursday, May 21, 7:00 pm - 8:00 pm at City Hall (Council Chambers)</a:t>
            </a:r>
            <a:endParaRPr sz="1700"/>
          </a:p>
          <a:p>
            <a:pPr indent="-311150" lvl="0" marL="1828800" rtl="0" algn="l">
              <a:spcBef>
                <a:spcPts val="200"/>
              </a:spcBef>
              <a:spcAft>
                <a:spcPts val="0"/>
              </a:spcAft>
              <a:buSzPts val="1300"/>
              <a:buChar char="●"/>
            </a:pPr>
            <a:r>
              <a:rPr lang="en" sz="1300">
                <a:solidFill>
                  <a:srgbClr val="333333"/>
                </a:solidFill>
                <a:highlight>
                  <a:srgbClr val="FFFFFF"/>
                </a:highlight>
              </a:rPr>
              <a:t>The City of College Park is excited to welcome local illustrator and graphic novelist Gareth Hinds for a special evening of art, storytelling, and live demonstration.</a:t>
            </a:r>
            <a:endParaRPr sz="1300">
              <a:solidFill>
                <a:srgbClr val="333333"/>
              </a:solidFill>
              <a:highlight>
                <a:srgbClr val="FFFFFF"/>
              </a:highlight>
            </a:endParaRPr>
          </a:p>
          <a:p>
            <a:pPr indent="-311150" lvl="0" marL="1828800" rtl="0" algn="l">
              <a:spcBef>
                <a:spcPts val="0"/>
              </a:spcBef>
              <a:spcAft>
                <a:spcPts val="0"/>
              </a:spcAft>
              <a:buSzPts val="1300"/>
              <a:buChar char="●"/>
            </a:pPr>
            <a:r>
              <a:rPr lang="en" sz="1300">
                <a:solidFill>
                  <a:srgbClr val="333333"/>
                </a:solidFill>
                <a:highlight>
                  <a:srgbClr val="FFFFFF"/>
                </a:highlight>
              </a:rPr>
              <a:t>Hinds is widely known for bringing classic literature to life through richly illustrated graphic novels. His acclaimed works include adaptations of </a:t>
            </a:r>
            <a:r>
              <a:rPr i="1" lang="en" sz="1300">
                <a:solidFill>
                  <a:srgbClr val="333333"/>
                </a:solidFill>
                <a:highlight>
                  <a:srgbClr val="FFFFFF"/>
                </a:highlight>
              </a:rPr>
              <a:t>Beowulf</a:t>
            </a:r>
            <a:r>
              <a:rPr lang="en" sz="1300">
                <a:solidFill>
                  <a:srgbClr val="333333"/>
                </a:solidFill>
                <a:highlight>
                  <a:srgbClr val="FFFFFF"/>
                </a:highlight>
              </a:rPr>
              <a:t>, </a:t>
            </a:r>
            <a:r>
              <a:rPr i="1" lang="en" sz="1300">
                <a:solidFill>
                  <a:srgbClr val="333333"/>
                </a:solidFill>
                <a:highlight>
                  <a:srgbClr val="FFFFFF"/>
                </a:highlight>
              </a:rPr>
              <a:t>King Lear</a:t>
            </a:r>
            <a:r>
              <a:rPr lang="en" sz="1300">
                <a:solidFill>
                  <a:srgbClr val="333333"/>
                </a:solidFill>
                <a:highlight>
                  <a:srgbClr val="FFFFFF"/>
                </a:highlight>
              </a:rPr>
              <a:t>, stories by </a:t>
            </a:r>
            <a:r>
              <a:rPr i="1" lang="en" sz="1300">
                <a:solidFill>
                  <a:srgbClr val="333333"/>
                </a:solidFill>
                <a:highlight>
                  <a:srgbClr val="FFFFFF"/>
                </a:highlight>
              </a:rPr>
              <a:t>Edgar Allan Poe</a:t>
            </a:r>
            <a:r>
              <a:rPr lang="en" sz="1300">
                <a:solidFill>
                  <a:srgbClr val="333333"/>
                </a:solidFill>
                <a:highlight>
                  <a:srgbClr val="FFFFFF"/>
                </a:highlight>
              </a:rPr>
              <a:t>, and </a:t>
            </a:r>
            <a:r>
              <a:rPr i="1" lang="en" sz="1300">
                <a:solidFill>
                  <a:srgbClr val="333333"/>
                </a:solidFill>
                <a:highlight>
                  <a:srgbClr val="FFFFFF"/>
                </a:highlight>
              </a:rPr>
              <a:t>The Odyssey</a:t>
            </a:r>
            <a:r>
              <a:rPr lang="en" sz="1300">
                <a:solidFill>
                  <a:srgbClr val="333333"/>
                </a:solidFill>
                <a:highlight>
                  <a:srgbClr val="FFFFFF"/>
                </a:highlight>
              </a:rPr>
              <a:t>—his best-selling title. His work has become especially popular in classrooms, making classic texts more accessible to middle and high school readers.</a:t>
            </a:r>
            <a:endParaRPr sz="1300">
              <a:solidFill>
                <a:srgbClr val="333333"/>
              </a:solidFill>
              <a:highlight>
                <a:srgbClr val="FFFFFF"/>
              </a:highlight>
            </a:endParaRPr>
          </a:p>
          <a:p>
            <a:pPr indent="-311150" lvl="0" marL="1828800" rtl="0" algn="l">
              <a:spcBef>
                <a:spcPts val="0"/>
              </a:spcBef>
              <a:spcAft>
                <a:spcPts val="0"/>
              </a:spcAft>
              <a:buSzPts val="1300"/>
              <a:buChar char="●"/>
            </a:pPr>
            <a:r>
              <a:rPr lang="en" sz="1300">
                <a:solidFill>
                  <a:srgbClr val="333333"/>
                </a:solidFill>
                <a:highlight>
                  <a:srgbClr val="FFFFFF"/>
                </a:highlight>
              </a:rPr>
              <a:t>During the event, Hinds will share insights into his creative process, discuss his current and upcoming projects—including a deluxe edition of </a:t>
            </a:r>
            <a:r>
              <a:rPr i="1" lang="en" sz="1300">
                <a:solidFill>
                  <a:srgbClr val="333333"/>
                </a:solidFill>
                <a:highlight>
                  <a:srgbClr val="FFFFFF"/>
                </a:highlight>
              </a:rPr>
              <a:t>The Odyssey</a:t>
            </a:r>
            <a:r>
              <a:rPr lang="en" sz="1300">
                <a:solidFill>
                  <a:srgbClr val="333333"/>
                </a:solidFill>
                <a:highlight>
                  <a:srgbClr val="FFFFFF"/>
                </a:highlight>
              </a:rPr>
              <a:t> releasing May 12, 2026, and his forthcoming adaptation of </a:t>
            </a:r>
            <a:r>
              <a:rPr i="1" lang="en" sz="1300">
                <a:solidFill>
                  <a:srgbClr val="333333"/>
                </a:solidFill>
                <a:highlight>
                  <a:srgbClr val="FFFFFF"/>
                </a:highlight>
              </a:rPr>
              <a:t>The Aeneid</a:t>
            </a:r>
            <a:r>
              <a:rPr lang="en" sz="1300">
                <a:solidFill>
                  <a:srgbClr val="333333"/>
                </a:solidFill>
                <a:highlight>
                  <a:srgbClr val="FFFFFF"/>
                </a:highlight>
              </a:rPr>
              <a:t> (Spring 2027)—and present a live drawing demonstration. The City of College Park will be giving away some of Hinds work during the program.  </a:t>
            </a:r>
            <a:endParaRPr sz="1300">
              <a:solidFill>
                <a:srgbClr val="333333"/>
              </a:solidFill>
              <a:highlight>
                <a:srgbClr val="FFFFFF"/>
              </a:highlight>
            </a:endParaRPr>
          </a:p>
          <a:p>
            <a:pPr indent="-311150" lvl="0" marL="1828800" rtl="0" algn="l">
              <a:spcBef>
                <a:spcPts val="0"/>
              </a:spcBef>
              <a:spcAft>
                <a:spcPts val="0"/>
              </a:spcAft>
              <a:buSzPts val="1300"/>
              <a:buChar char="●"/>
            </a:pPr>
            <a:r>
              <a:rPr lang="en" sz="1300">
                <a:solidFill>
                  <a:srgbClr val="333333"/>
                </a:solidFill>
                <a:highlight>
                  <a:srgbClr val="FFFFFF"/>
                </a:highlight>
              </a:rPr>
              <a:t>A longtime contributor to the vibrant arts community along the Route 1 corridor, Hinds now calls Hyattsville home and continues to draw inspiration from the area’s creative energy.</a:t>
            </a:r>
            <a:endParaRPr sz="1300">
              <a:solidFill>
                <a:srgbClr val="333333"/>
              </a:solidFill>
              <a:highlight>
                <a:srgbClr val="FFFFFF"/>
              </a:highlight>
            </a:endParaRPr>
          </a:p>
          <a:p>
            <a:pPr indent="0" lvl="0" marL="1828800" rtl="0" algn="l">
              <a:spcBef>
                <a:spcPts val="800"/>
              </a:spcBef>
              <a:spcAft>
                <a:spcPts val="0"/>
              </a:spcAft>
              <a:buNone/>
            </a:pPr>
            <a:r>
              <a:t/>
            </a:r>
            <a:endParaRPr sz="1100">
              <a:latin typeface="Arial"/>
              <a:ea typeface="Arial"/>
              <a:cs typeface="Arial"/>
              <a:sym typeface="Arial"/>
            </a:endParaRPr>
          </a:p>
          <a:p>
            <a:pPr indent="0" lvl="0" marL="0" rtl="0" algn="l">
              <a:spcBef>
                <a:spcPts val="0"/>
              </a:spcBef>
              <a:spcAft>
                <a:spcPts val="1600"/>
              </a:spcAft>
              <a:buNone/>
            </a:pPr>
            <a:r>
              <a:t/>
            </a:r>
            <a:endParaRPr sz="1700"/>
          </a:p>
        </p:txBody>
      </p:sp>
      <p:pic>
        <p:nvPicPr>
          <p:cNvPr id="296" name="Google Shape;296;p41"/>
          <p:cNvPicPr preferRelativeResize="0"/>
          <p:nvPr/>
        </p:nvPicPr>
        <p:blipFill>
          <a:blip r:embed="rId3">
            <a:alphaModFix/>
          </a:blip>
          <a:stretch>
            <a:fillRect/>
          </a:stretch>
        </p:blipFill>
        <p:spPr>
          <a:xfrm>
            <a:off x="-1" y="1596600"/>
            <a:ext cx="1828976" cy="2809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302" name="Google Shape;302;p42"/>
          <p:cNvSpPr txBox="1"/>
          <p:nvPr>
            <p:ph idx="1" type="body"/>
          </p:nvPr>
        </p:nvSpPr>
        <p:spPr>
          <a:xfrm>
            <a:off x="311700" y="559575"/>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22222"/>
                </a:solidFill>
                <a:highlight>
                  <a:srgbClr val="FFFFFF"/>
                </a:highlight>
                <a:latin typeface="Arial"/>
                <a:ea typeface="Arial"/>
                <a:cs typeface="Arial"/>
                <a:sym typeface="Arial"/>
              </a:rPr>
              <a:t>Social Activities for Older Adults Launched by WISE Connect</a:t>
            </a:r>
            <a:endParaRPr b="1" sz="1100">
              <a:solidFill>
                <a:srgbClr val="222222"/>
              </a:solidFill>
              <a:highlight>
                <a:srgbClr val="FFFFFF"/>
              </a:highlight>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From coffee meetups to board games to art sessions, this group is free to join and welcomes you!</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WISE Connect (</a:t>
            </a:r>
            <a:r>
              <a:rPr lang="en" sz="12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www.wisecities.us</a:t>
            </a:r>
            <a:r>
              <a:rPr lang="en" sz="1200">
                <a:solidFill>
                  <a:srgbClr val="222222"/>
                </a:solidFill>
                <a:highlight>
                  <a:srgbClr val="FFFFFF"/>
                </a:highlight>
                <a:latin typeface="Arial"/>
                <a:ea typeface="Arial"/>
                <a:cs typeface="Arial"/>
                <a:sym typeface="Arial"/>
              </a:rPr>
              <a:t>) was founded by UMD alumni to foster connection, engagement, and fulfillment all life long. This year, the City of College Park is partnering with WISE Connect to offer social and recreational activities for residents over age 55.</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initiative engages local businesses to host the group, offering discounts and age-friendly setups. Participating businesses starting September include Proteus Brews, The Greene Turtle, The Board &amp; Brew, Sardi's, Dog Haus Biergarten, Shop Made in MD, Bowlero, Ledo Pizza, with more to come. Have a favorite spot to meet? Let the team know!</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Social connection is key to good health! Come meet new people, get special discounts, explore new places, and have fun! Rides to events will be arranged as needed to ensure transportation is not a barrier to participating.</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calendar of upcoming events can be found at </a:t>
            </a:r>
            <a:r>
              <a:rPr lang="en" sz="12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https://wiseconnect.us/</a:t>
            </a:r>
            <a:r>
              <a:rPr lang="en" sz="1200">
                <a:solidFill>
                  <a:srgbClr val="222222"/>
                </a:solidFill>
                <a:highlight>
                  <a:srgbClr val="FFFFFF"/>
                </a:highlight>
                <a:latin typeface="Arial"/>
                <a:ea typeface="Arial"/>
                <a:cs typeface="Arial"/>
                <a:sym typeface="Arial"/>
              </a:rPr>
              <a:t> or in the Facebook group at </a:t>
            </a:r>
            <a:r>
              <a:rPr lang="en" sz="1200" u="sng">
                <a:solidFill>
                  <a:srgbClr val="1155CC"/>
                </a:solidFill>
                <a:highlight>
                  <a:srgbClr val="FFFFFF"/>
                </a:highlight>
                <a:latin typeface="Arial"/>
                <a:ea typeface="Arial"/>
                <a:cs typeface="Arial"/>
                <a:sym typeface="Arial"/>
                <a:hlinkClick r:id="rId5">
                  <a:extLst>
                    <a:ext uri="{A12FA001-AC4F-418D-AE19-62706E023703}">
                      <ahyp:hlinkClr val="tx"/>
                    </a:ext>
                  </a:extLst>
                </a:hlinkClick>
              </a:rPr>
              <a:t>https://www.facebook.com/groups/cpwiseevents</a:t>
            </a:r>
            <a:r>
              <a:rPr lang="en" sz="1200">
                <a:solidFill>
                  <a:srgbClr val="222222"/>
                </a:solidFill>
                <a:highlight>
                  <a:srgbClr val="FFFFFF"/>
                </a:highlight>
                <a:latin typeface="Arial"/>
                <a:ea typeface="Arial"/>
                <a:cs typeface="Arial"/>
                <a:sym typeface="Arial"/>
              </a:rPr>
              <a:t>, as well as in the attached PDF.</a:t>
            </a:r>
            <a:endParaRPr sz="1200">
              <a:latin typeface="Arial"/>
              <a:ea typeface="Arial"/>
              <a:cs typeface="Arial"/>
              <a:sym typeface="Arial"/>
            </a:endParaRPr>
          </a:p>
          <a:p>
            <a:pPr indent="0" lvl="0" marL="0" rtl="0" algn="l">
              <a:spcBef>
                <a:spcPts val="1600"/>
              </a:spcBef>
              <a:spcAft>
                <a:spcPts val="0"/>
              </a:spcAft>
              <a:buNone/>
            </a:pPr>
            <a:r>
              <a:rPr lang="en" sz="1200">
                <a:solidFill>
                  <a:srgbClr val="222222"/>
                </a:solidFill>
                <a:highlight>
                  <a:srgbClr val="FFFFFF"/>
                </a:highlight>
                <a:latin typeface="Arial"/>
                <a:ea typeface="Arial"/>
                <a:cs typeface="Arial"/>
                <a:sym typeface="Arial"/>
              </a:rPr>
              <a:t>To sign up or ask questions, contact Marie Brodsky by email (</a:t>
            </a:r>
            <a:r>
              <a:rPr lang="en" sz="1200">
                <a:solidFill>
                  <a:srgbClr val="1155CC"/>
                </a:solidFill>
                <a:highlight>
                  <a:srgbClr val="FFFFFF"/>
                </a:highlight>
                <a:latin typeface="Arial"/>
                <a:ea typeface="Arial"/>
                <a:cs typeface="Arial"/>
                <a:sym typeface="Arial"/>
              </a:rPr>
              <a:t>marie@wiseconnect.us</a:t>
            </a:r>
            <a:r>
              <a:rPr lang="en" sz="1200">
                <a:solidFill>
                  <a:srgbClr val="222222"/>
                </a:solidFill>
                <a:highlight>
                  <a:srgbClr val="FFFFFF"/>
                </a:highlight>
                <a:latin typeface="Arial"/>
                <a:ea typeface="Arial"/>
                <a:cs typeface="Arial"/>
                <a:sym typeface="Arial"/>
              </a:rPr>
              <a:t>) or phone (571-354-6626).</a:t>
            </a:r>
            <a:endParaRPr sz="1200">
              <a:solidFill>
                <a:srgbClr val="222222"/>
              </a:solidFill>
              <a:highlight>
                <a:srgbClr val="FFFFFF"/>
              </a:highlight>
              <a:latin typeface="Arial"/>
              <a:ea typeface="Arial"/>
              <a:cs typeface="Arial"/>
              <a:sym typeface="Arial"/>
            </a:endParaRPr>
          </a:p>
          <a:p>
            <a:pPr indent="0" lvl="0" marL="0" rtl="0" algn="l">
              <a:spcBef>
                <a:spcPts val="1600"/>
              </a:spcBef>
              <a:spcAft>
                <a:spcPts val="1600"/>
              </a:spcAft>
              <a:buNone/>
            </a:pPr>
            <a:r>
              <a:rPr lang="en" sz="1200" u="sng">
                <a:solidFill>
                  <a:schemeClr val="hlink"/>
                </a:solidFill>
                <a:highlight>
                  <a:srgbClr val="FFFFFF"/>
                </a:highlight>
                <a:latin typeface="Arial"/>
                <a:ea typeface="Arial"/>
                <a:cs typeface="Arial"/>
                <a:sym typeface="Arial"/>
                <a:hlinkClick r:id="rId6"/>
              </a:rPr>
              <a:t>WISE Events Portal - College Park</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311700" y="3921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85" name="Google Shape;185;p25"/>
          <p:cNvSpPr txBox="1"/>
          <p:nvPr>
            <p:ph idx="4294967295" type="body"/>
          </p:nvPr>
        </p:nvSpPr>
        <p:spPr>
          <a:xfrm>
            <a:off x="311700" y="1210450"/>
            <a:ext cx="6531600" cy="36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highlight>
                  <a:srgbClr val="FFFFFF"/>
                </a:highlight>
              </a:rPr>
              <a:t>7:30 - Consent to Record, Call to Order, Agenda Approval, Minutes Approval</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7:35 - Officer Reports</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7:45 - College Park Community Urban Farm &amp; Food Forest Presentation</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8:05- Developments Director Nomination &amp; Vote</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8:25- Unscheduled Motions and Announcements </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8:30 - Motion to Adjourn</a:t>
            </a:r>
            <a:endParaRPr sz="1300">
              <a:highlight>
                <a:srgbClr val="FFFFFF"/>
              </a:highlight>
            </a:endParaRPr>
          </a:p>
          <a:p>
            <a:pPr indent="0" lvl="0" marL="0" rtl="0" algn="l">
              <a:spcBef>
                <a:spcPts val="1600"/>
              </a:spcBef>
              <a:spcAft>
                <a:spcPts val="0"/>
              </a:spcAft>
              <a:buClr>
                <a:schemeClr val="dk1"/>
              </a:buClr>
              <a:buSzPts val="1100"/>
              <a:buFont typeface="Arial"/>
              <a:buNone/>
            </a:pPr>
            <a:r>
              <a:t/>
            </a:r>
            <a:endParaRPr sz="1300"/>
          </a:p>
          <a:p>
            <a:pPr indent="0" lvl="0" marL="0" rtl="0" algn="l">
              <a:spcBef>
                <a:spcPts val="1600"/>
              </a:spcBef>
              <a:spcAft>
                <a:spcPts val="0"/>
              </a:spcAft>
              <a:buClr>
                <a:schemeClr val="dk1"/>
              </a:buClr>
              <a:buSzPts val="1100"/>
              <a:buFont typeface="Arial"/>
              <a:buNone/>
            </a:pPr>
            <a:r>
              <a:t/>
            </a:r>
            <a:endParaRPr sz="1600"/>
          </a:p>
          <a:p>
            <a:pPr indent="0" lvl="0" marL="0" rtl="0" algn="l">
              <a:lnSpc>
                <a:spcPct val="200000"/>
              </a:lnSpc>
              <a:spcBef>
                <a:spcPts val="160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Events Committee Director</a:t>
            </a:r>
            <a:endParaRPr/>
          </a:p>
        </p:txBody>
      </p:sp>
      <p:sp>
        <p:nvSpPr>
          <p:cNvPr id="308" name="Google Shape;308;p43"/>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Position is currently vacant.</a:t>
            </a:r>
            <a:endParaRPr/>
          </a:p>
          <a:p>
            <a:pPr indent="-342900" lvl="0" marL="457200" rtl="0" algn="l">
              <a:spcBef>
                <a:spcPts val="0"/>
              </a:spcBef>
              <a:spcAft>
                <a:spcPts val="0"/>
              </a:spcAft>
              <a:buSzPts val="1800"/>
              <a:buChar char="●"/>
            </a:pPr>
            <a:r>
              <a:rPr lang="en"/>
              <a:t>Send email to </a:t>
            </a:r>
            <a:r>
              <a:rPr lang="en" u="sng">
                <a:solidFill>
                  <a:schemeClr val="accent5"/>
                </a:solidFill>
                <a:hlinkClick r:id="rId3">
                  <a:extLst>
                    <a:ext uri="{A12FA001-AC4F-418D-AE19-62706E023703}">
                      <ahyp:hlinkClr val="tx"/>
                    </a:ext>
                  </a:extLst>
                </a:hlinkClick>
              </a:rPr>
              <a:t>NCPCivic@gmail.com</a:t>
            </a:r>
            <a:r>
              <a:rPr lang="en"/>
              <a:t> if interested. Include a small blurb about your experience and why you’re interested in filling the vacancy.</a:t>
            </a:r>
            <a:endParaRPr/>
          </a:p>
          <a:p>
            <a:pPr indent="0" lvl="0" marL="45720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4"/>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2000">
                <a:highlight>
                  <a:srgbClr val="FFFFFF"/>
                </a:highlight>
              </a:rPr>
              <a:t>College Park Community Urban Farm &amp; Food Forest</a:t>
            </a:r>
            <a:endParaRPr b="1" sz="2000">
              <a:highlight>
                <a:srgbClr val="FFFFFF"/>
              </a:highlight>
            </a:endParaRPr>
          </a:p>
          <a:p>
            <a:pPr indent="0" lvl="0" marL="0" rtl="0" algn="ctr">
              <a:lnSpc>
                <a:spcPct val="150000"/>
              </a:lnSpc>
              <a:spcBef>
                <a:spcPts val="0"/>
              </a:spcBef>
              <a:spcAft>
                <a:spcPts val="0"/>
              </a:spcAft>
              <a:buClr>
                <a:schemeClr val="dk1"/>
              </a:buClr>
              <a:buSzPts val="1100"/>
              <a:buFont typeface="Arial"/>
              <a:buNone/>
            </a:pPr>
            <a:r>
              <a:rPr lang="en" sz="2000">
                <a:highlight>
                  <a:srgbClr val="FFFFFF"/>
                </a:highlight>
              </a:rPr>
              <a:t>(Presenter: Alec Lynde; Dedicated Neighbors for a Sustainable Future)</a:t>
            </a:r>
            <a:endParaRPr sz="2000">
              <a:highlight>
                <a:srgbClr val="FFFFFF"/>
              </a:highlight>
            </a:endParaRPr>
          </a:p>
          <a:p>
            <a:pPr indent="0" lvl="0" marL="0" rtl="0" algn="ctr">
              <a:spcBef>
                <a:spcPts val="0"/>
              </a:spcBef>
              <a:spcAft>
                <a:spcPts val="0"/>
              </a:spcAft>
              <a:buNone/>
            </a:pPr>
            <a:r>
              <a:t/>
            </a:r>
            <a:endParaRPr sz="2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type="title"/>
          </p:nvPr>
        </p:nvSpPr>
        <p:spPr>
          <a:xfrm>
            <a:off x="274725" y="312763"/>
            <a:ext cx="8598900" cy="2478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990"/>
              <a:buNone/>
            </a:pPr>
            <a:r>
              <a:rPr lang="en" sz="5180"/>
              <a:t>College Park</a:t>
            </a:r>
            <a:endParaRPr sz="5180"/>
          </a:p>
          <a:p>
            <a:pPr indent="0" lvl="0" marL="0" rtl="0" algn="ctr">
              <a:lnSpc>
                <a:spcPct val="90000"/>
              </a:lnSpc>
              <a:spcBef>
                <a:spcPts val="0"/>
              </a:spcBef>
              <a:spcAft>
                <a:spcPts val="0"/>
              </a:spcAft>
              <a:buSzPts val="990"/>
              <a:buNone/>
            </a:pPr>
            <a:r>
              <a:rPr lang="en" sz="5180"/>
              <a:t>Community Urban Farm </a:t>
            </a:r>
            <a:endParaRPr sz="5180"/>
          </a:p>
          <a:p>
            <a:pPr indent="0" lvl="0" marL="0" rtl="0" algn="ctr">
              <a:lnSpc>
                <a:spcPct val="90000"/>
              </a:lnSpc>
              <a:spcBef>
                <a:spcPts val="0"/>
              </a:spcBef>
              <a:spcAft>
                <a:spcPts val="0"/>
              </a:spcAft>
              <a:buSzPts val="990"/>
              <a:buNone/>
            </a:pPr>
            <a:r>
              <a:rPr lang="en" sz="5180"/>
              <a:t>&amp; Food Forest</a:t>
            </a:r>
            <a:endParaRPr sz="5180"/>
          </a:p>
        </p:txBody>
      </p:sp>
      <p:sp>
        <p:nvSpPr>
          <p:cNvPr id="319" name="Google Shape;319;p45"/>
          <p:cNvSpPr txBox="1"/>
          <p:nvPr>
            <p:ph idx="1" type="subTitle"/>
          </p:nvPr>
        </p:nvSpPr>
        <p:spPr>
          <a:xfrm>
            <a:off x="274725" y="2971100"/>
            <a:ext cx="4213200" cy="1313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59"/>
              <a:buNone/>
            </a:pPr>
            <a:r>
              <a:rPr lang="en">
                <a:solidFill>
                  <a:schemeClr val="dk1"/>
                </a:solidFill>
              </a:rPr>
              <a:t>A Vision for Sustainable Community Food Production, Education, and Connection</a:t>
            </a:r>
            <a:endParaRPr>
              <a:solidFill>
                <a:schemeClr val="dk1"/>
              </a:solidFill>
            </a:endParaRPr>
          </a:p>
        </p:txBody>
      </p:sp>
      <p:pic>
        <p:nvPicPr>
          <p:cNvPr descr="Wooden box full of organic vegetables on grass. Harvest concept. (Provided by Getty Images)" id="320" name="Google Shape;320;p45"/>
          <p:cNvPicPr preferRelativeResize="0"/>
          <p:nvPr/>
        </p:nvPicPr>
        <p:blipFill rotWithShape="1">
          <a:blip r:embed="rId3">
            <a:alphaModFix/>
          </a:blip>
          <a:srcRect b="17856" l="0" r="0" t="35229"/>
          <a:stretch/>
        </p:blipFill>
        <p:spPr>
          <a:xfrm>
            <a:off x="4672554" y="2975829"/>
            <a:ext cx="4201200" cy="1313700"/>
          </a:xfrm>
          <a:prstGeom prst="roundRect">
            <a:avLst>
              <a:gd fmla="val 16667" name="adj"/>
            </a:avLst>
          </a:prstGeom>
          <a:noFill/>
          <a:ln cap="flat" cmpd="sng" w="9525">
            <a:solidFill>
              <a:schemeClr val="dk1"/>
            </a:solidFill>
            <a:prstDash val="solid"/>
            <a:round/>
            <a:headEnd len="sm" w="sm" type="none"/>
            <a:tailEnd len="sm" w="sm" type="none"/>
          </a:ln>
        </p:spPr>
      </p:pic>
      <p:sp>
        <p:nvSpPr>
          <p:cNvPr id="321" name="Google Shape;321;p45"/>
          <p:cNvSpPr txBox="1"/>
          <p:nvPr/>
        </p:nvSpPr>
        <p:spPr>
          <a:xfrm>
            <a:off x="274800" y="4497200"/>
            <a:ext cx="8598900" cy="36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DM Sans"/>
                <a:ea typeface="DM Sans"/>
                <a:cs typeface="DM Sans"/>
                <a:sym typeface="DM Sans"/>
              </a:rPr>
              <a:t>Presented by Dedicated Neighbors for a Sustainable Future</a:t>
            </a:r>
            <a:endParaRPr b="0" i="1" sz="1200" u="none" cap="none" strike="noStrike">
              <a:solidFill>
                <a:srgbClr val="000000"/>
              </a:solidFill>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Happy farmers family working with garden tools outdoors at community farm. (Provided by Getty Images)" id="326" name="Google Shape;326;p46"/>
          <p:cNvPicPr preferRelativeResize="0"/>
          <p:nvPr>
            <p:ph idx="2" type="pic"/>
          </p:nvPr>
        </p:nvPicPr>
        <p:blipFill rotWithShape="1">
          <a:blip r:embed="rId3">
            <a:alphaModFix/>
          </a:blip>
          <a:srcRect b="0" l="10122" r="10114" t="0"/>
          <a:stretch/>
        </p:blipFill>
        <p:spPr>
          <a:xfrm>
            <a:off x="4676850" y="1342250"/>
            <a:ext cx="4201200" cy="3510600"/>
          </a:xfrm>
          <a:prstGeom prst="roundRect">
            <a:avLst>
              <a:gd fmla="val 16667" name="adj"/>
            </a:avLst>
          </a:prstGeom>
          <a:noFill/>
          <a:ln cap="flat" cmpd="sng" w="9525">
            <a:solidFill>
              <a:schemeClr val="dk1"/>
            </a:solidFill>
            <a:prstDash val="solid"/>
            <a:round/>
            <a:headEnd len="sm" w="sm" type="none"/>
            <a:tailEnd len="sm" w="sm" type="none"/>
          </a:ln>
        </p:spPr>
      </p:pic>
      <p:sp>
        <p:nvSpPr>
          <p:cNvPr id="327" name="Google Shape;327;p46"/>
          <p:cNvSpPr txBox="1"/>
          <p:nvPr>
            <p:ph idx="1" type="body"/>
          </p:nvPr>
        </p:nvSpPr>
        <p:spPr>
          <a:xfrm>
            <a:off x="496350" y="1439461"/>
            <a:ext cx="3754200" cy="298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City-owned one-acre property near Trolley Trail</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Currently underutilized land with invasive species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SzPts val="1800"/>
              <a:buNone/>
            </a:pPr>
            <a:r>
              <a:rPr lang="en" sz="1300">
                <a:solidFill>
                  <a:schemeClr val="dk1"/>
                </a:solidFill>
              </a:rPr>
              <a:t>Exceptional opportunity to address multiple community needs:</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Green space and habitat</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Food security and access</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Environmental education</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Community gathering and social connection</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SzPts val="1800"/>
              <a:buNone/>
            </a:pPr>
            <a:r>
              <a:rPr lang="en" sz="1300">
                <a:solidFill>
                  <a:schemeClr val="dk1"/>
                </a:solidFill>
              </a:rPr>
              <a:t>Volunteer-driven model requiring minimal long-term municipal investment</a:t>
            </a:r>
            <a:endParaRPr sz="1300">
              <a:solidFill>
                <a:schemeClr val="dk1"/>
              </a:solidFill>
            </a:endParaRPr>
          </a:p>
        </p:txBody>
      </p:sp>
      <p:sp>
        <p:nvSpPr>
          <p:cNvPr id="328" name="Google Shape;328;p46"/>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990"/>
              <a:buFont typeface="Arial"/>
              <a:buNone/>
            </a:pPr>
            <a:r>
              <a:rPr lang="en" sz="2800"/>
              <a:t>Transforming a Vacant Site into Community Value</a:t>
            </a:r>
            <a:endParaRPr sz="2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3500"/>
              <a:buNone/>
            </a:pPr>
            <a:r>
              <a:rPr lang="en"/>
              <a:t>TABLE OF CONTENTS</a:t>
            </a:r>
            <a:endParaRPr/>
          </a:p>
        </p:txBody>
      </p:sp>
      <p:sp>
        <p:nvSpPr>
          <p:cNvPr id="334" name="Google Shape;334;p47"/>
          <p:cNvSpPr txBox="1"/>
          <p:nvPr>
            <p:ph idx="2" type="subTitle"/>
          </p:nvPr>
        </p:nvSpPr>
        <p:spPr>
          <a:xfrm>
            <a:off x="272650" y="1991995"/>
            <a:ext cx="8601300" cy="474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SzPts val="2200"/>
              <a:buNone/>
            </a:pPr>
            <a:r>
              <a:rPr lang="en">
                <a:solidFill>
                  <a:schemeClr val="dk1"/>
                </a:solidFill>
              </a:rPr>
              <a:t>Site Concept &amp; Design</a:t>
            </a:r>
            <a:endParaRPr>
              <a:solidFill>
                <a:schemeClr val="dk1"/>
              </a:solidFill>
            </a:endParaRPr>
          </a:p>
        </p:txBody>
      </p:sp>
      <p:sp>
        <p:nvSpPr>
          <p:cNvPr id="335" name="Google Shape;335;p47"/>
          <p:cNvSpPr txBox="1"/>
          <p:nvPr>
            <p:ph idx="1" type="subTitle"/>
          </p:nvPr>
        </p:nvSpPr>
        <p:spPr>
          <a:xfrm>
            <a:off x="272650" y="1375155"/>
            <a:ext cx="8601300" cy="474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SzPts val="2200"/>
              <a:buNone/>
            </a:pPr>
            <a:r>
              <a:rPr lang="en">
                <a:solidFill>
                  <a:schemeClr val="dk1"/>
                </a:solidFill>
              </a:rPr>
              <a:t>Our Vision</a:t>
            </a:r>
            <a:endParaRPr>
              <a:solidFill>
                <a:schemeClr val="dk1"/>
              </a:solidFill>
            </a:endParaRPr>
          </a:p>
        </p:txBody>
      </p:sp>
      <p:sp>
        <p:nvSpPr>
          <p:cNvPr id="336" name="Google Shape;336;p47"/>
          <p:cNvSpPr txBox="1"/>
          <p:nvPr>
            <p:ph idx="3" type="subTitle"/>
          </p:nvPr>
        </p:nvSpPr>
        <p:spPr>
          <a:xfrm>
            <a:off x="272650" y="2608834"/>
            <a:ext cx="8601300" cy="474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Clr>
                <a:schemeClr val="dk1"/>
              </a:buClr>
              <a:buSzPts val="1100"/>
              <a:buFont typeface="Arial"/>
              <a:buNone/>
            </a:pPr>
            <a:r>
              <a:rPr lang="en">
                <a:solidFill>
                  <a:schemeClr val="dk1"/>
                </a:solidFill>
              </a:rPr>
              <a:t>Community Benefits</a:t>
            </a:r>
            <a:endParaRPr>
              <a:solidFill>
                <a:schemeClr val="dk1"/>
              </a:solidFill>
            </a:endParaRPr>
          </a:p>
        </p:txBody>
      </p:sp>
      <p:sp>
        <p:nvSpPr>
          <p:cNvPr id="337" name="Google Shape;337;p47"/>
          <p:cNvSpPr txBox="1"/>
          <p:nvPr>
            <p:ph idx="4" type="subTitle"/>
          </p:nvPr>
        </p:nvSpPr>
        <p:spPr>
          <a:xfrm>
            <a:off x="272650" y="3225674"/>
            <a:ext cx="8601300" cy="474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Clr>
                <a:schemeClr val="dk1"/>
              </a:buClr>
              <a:buSzPts val="1100"/>
              <a:buFont typeface="Arial"/>
              <a:buNone/>
            </a:pPr>
            <a:r>
              <a:rPr lang="en">
                <a:solidFill>
                  <a:schemeClr val="dk1"/>
                </a:solidFill>
              </a:rPr>
              <a:t>Implementation &amp; Approach</a:t>
            </a:r>
            <a:endParaRPr>
              <a:solidFill>
                <a:schemeClr val="dk1"/>
              </a:solidFill>
            </a:endParaRPr>
          </a:p>
        </p:txBody>
      </p:sp>
      <p:sp>
        <p:nvSpPr>
          <p:cNvPr id="338" name="Google Shape;338;p47"/>
          <p:cNvSpPr txBox="1"/>
          <p:nvPr>
            <p:ph idx="5" type="subTitle"/>
          </p:nvPr>
        </p:nvSpPr>
        <p:spPr>
          <a:xfrm>
            <a:off x="272650" y="3842514"/>
            <a:ext cx="8601300" cy="474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Clr>
                <a:schemeClr val="dk1"/>
              </a:buClr>
              <a:buSzPts val="1100"/>
              <a:buFont typeface="Arial"/>
              <a:buNone/>
            </a:pPr>
            <a:r>
              <a:rPr lang="en">
                <a:solidFill>
                  <a:schemeClr val="dk1"/>
                </a:solidFill>
              </a:rPr>
              <a:t>Building the Foundation This Year</a:t>
            </a:r>
            <a:endParaRPr>
              <a:solidFill>
                <a:schemeClr val="dk1"/>
              </a:solidFill>
            </a:endParaRPr>
          </a:p>
        </p:txBody>
      </p:sp>
      <p:sp>
        <p:nvSpPr>
          <p:cNvPr id="339" name="Google Shape;339;p47"/>
          <p:cNvSpPr txBox="1"/>
          <p:nvPr>
            <p:ph idx="6" type="subTitle"/>
          </p:nvPr>
        </p:nvSpPr>
        <p:spPr>
          <a:xfrm>
            <a:off x="272650" y="4459354"/>
            <a:ext cx="8601300" cy="4746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a:solidFill>
                  <a:schemeClr val="dk1"/>
                </a:solidFill>
              </a:rPr>
              <a:t>Funding &amp; How to Get Involved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n aerial view of an allotment. (Provided by Getty Images)" id="344" name="Google Shape;344;p48"/>
          <p:cNvPicPr preferRelativeResize="0"/>
          <p:nvPr>
            <p:ph idx="2" type="pic"/>
          </p:nvPr>
        </p:nvPicPr>
        <p:blipFill rotWithShape="1">
          <a:blip r:embed="rId3">
            <a:alphaModFix/>
          </a:blip>
          <a:srcRect b="0" l="14693" r="50953" t="0"/>
          <a:stretch/>
        </p:blipFill>
        <p:spPr>
          <a:xfrm>
            <a:off x="6781525" y="279050"/>
            <a:ext cx="2096400" cy="4573800"/>
          </a:xfrm>
          <a:prstGeom prst="roundRect">
            <a:avLst>
              <a:gd fmla="val 16667" name="adj"/>
            </a:avLst>
          </a:prstGeom>
          <a:noFill/>
          <a:ln cap="flat" cmpd="sng" w="9525">
            <a:solidFill>
              <a:schemeClr val="dk1"/>
            </a:solidFill>
            <a:prstDash val="solid"/>
            <a:round/>
            <a:headEnd len="sm" w="sm" type="none"/>
            <a:tailEnd len="sm" w="sm" type="none"/>
          </a:ln>
        </p:spPr>
      </p:pic>
      <p:sp>
        <p:nvSpPr>
          <p:cNvPr id="345" name="Google Shape;345;p48"/>
          <p:cNvSpPr txBox="1"/>
          <p:nvPr>
            <p:ph idx="1" type="body"/>
          </p:nvPr>
        </p:nvSpPr>
        <p:spPr>
          <a:xfrm>
            <a:off x="509750" y="1335950"/>
            <a:ext cx="5824800" cy="33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 space that feels like a public park as much as a garden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Sustainable food production site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Multi-generational gathering space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Educational hub and outdoor classroom</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Community-led, volunteer-driven management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Supports College Park's sustainability goals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None/>
            </a:pPr>
            <a:r>
              <a:t/>
            </a:r>
            <a:endParaRPr/>
          </a:p>
          <a:p>
            <a:pPr indent="0" lvl="0" marL="0" rtl="0" algn="l">
              <a:lnSpc>
                <a:spcPct val="100000"/>
              </a:lnSpc>
              <a:spcBef>
                <a:spcPts val="0"/>
              </a:spcBef>
              <a:spcAft>
                <a:spcPts val="0"/>
              </a:spcAft>
              <a:buSzPts val="1600"/>
              <a:buNone/>
            </a:pPr>
            <a:r>
              <a:t/>
            </a:r>
            <a:endParaRPr/>
          </a:p>
        </p:txBody>
      </p:sp>
      <p:sp>
        <p:nvSpPr>
          <p:cNvPr id="346" name="Google Shape;346;p48"/>
          <p:cNvSpPr txBox="1"/>
          <p:nvPr>
            <p:ph type="title"/>
          </p:nvPr>
        </p:nvSpPr>
        <p:spPr>
          <a:xfrm>
            <a:off x="272650" y="327125"/>
            <a:ext cx="3417900" cy="6621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3200"/>
              <a:buNone/>
            </a:pPr>
            <a:r>
              <a:rPr lang="en"/>
              <a:t>Our Vision</a:t>
            </a:r>
            <a:endParaRPr/>
          </a:p>
        </p:txBody>
      </p:sp>
      <p:sp>
        <p:nvSpPr>
          <p:cNvPr id="347" name="Google Shape;347;p48"/>
          <p:cNvSpPr txBox="1"/>
          <p:nvPr>
            <p:ph idx="3" type="subTitle"/>
          </p:nvPr>
        </p:nvSpPr>
        <p:spPr>
          <a:xfrm>
            <a:off x="3890675" y="284775"/>
            <a:ext cx="2688900" cy="7044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1300"/>
              <a:buNone/>
            </a:pPr>
            <a:r>
              <a:rPr lang="en" sz="1100">
                <a:solidFill>
                  <a:schemeClr val="dk1"/>
                </a:solidFill>
              </a:rPr>
              <a:t>A Native Plant-Focused</a:t>
            </a:r>
            <a:endParaRPr sz="1100">
              <a:solidFill>
                <a:schemeClr val="dk1"/>
              </a:solidFill>
            </a:endParaRPr>
          </a:p>
          <a:p>
            <a:pPr indent="0" lvl="0" marL="0" rtl="0" algn="ctr">
              <a:lnSpc>
                <a:spcPct val="90000"/>
              </a:lnSpc>
              <a:spcBef>
                <a:spcPts val="0"/>
              </a:spcBef>
              <a:spcAft>
                <a:spcPts val="0"/>
              </a:spcAft>
              <a:buSzPts val="1300"/>
              <a:buNone/>
            </a:pPr>
            <a:r>
              <a:rPr lang="en" sz="1100">
                <a:solidFill>
                  <a:schemeClr val="dk1"/>
                </a:solidFill>
              </a:rPr>
              <a:t>Community Hub</a:t>
            </a:r>
            <a:endParaRPr sz="11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idx="1" type="body"/>
          </p:nvPr>
        </p:nvSpPr>
        <p:spPr>
          <a:xfrm>
            <a:off x="352680"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Native trees, fruit/nut trees, berry patches, wildflower/pollinator areas</a:t>
            </a:r>
            <a:endParaRPr sz="1400"/>
          </a:p>
        </p:txBody>
      </p:sp>
      <p:sp>
        <p:nvSpPr>
          <p:cNvPr id="353" name="Google Shape;353;p49"/>
          <p:cNvSpPr txBox="1"/>
          <p:nvPr>
            <p:ph idx="7" type="subTitle"/>
          </p:nvPr>
        </p:nvSpPr>
        <p:spPr>
          <a:xfrm>
            <a:off x="609576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Community &amp; Education Zone</a:t>
            </a:r>
            <a:endParaRPr/>
          </a:p>
        </p:txBody>
      </p:sp>
      <p:sp>
        <p:nvSpPr>
          <p:cNvPr id="354" name="Google Shape;354;p49"/>
          <p:cNvSpPr txBox="1"/>
          <p:nvPr>
            <p:ph idx="8" type="body"/>
          </p:nvPr>
        </p:nvSpPr>
        <p:spPr>
          <a:xfrm>
            <a:off x="6166441"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Outdoor classroom, gathering space, 1-2 room community building</a:t>
            </a:r>
            <a:endParaRPr sz="1400"/>
          </a:p>
        </p:txBody>
      </p:sp>
      <p:sp>
        <p:nvSpPr>
          <p:cNvPr id="355" name="Google Shape;355;p49"/>
          <p:cNvSpPr txBox="1"/>
          <p:nvPr>
            <p:ph idx="3" type="subTitle"/>
          </p:nvPr>
        </p:nvSpPr>
        <p:spPr>
          <a:xfrm>
            <a:off x="318535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Annual Growing Area</a:t>
            </a:r>
            <a:endParaRPr/>
          </a:p>
        </p:txBody>
      </p:sp>
      <p:sp>
        <p:nvSpPr>
          <p:cNvPr id="356" name="Google Shape;356;p49"/>
          <p:cNvSpPr txBox="1"/>
          <p:nvPr>
            <p:ph idx="2" type="subTitle"/>
          </p:nvPr>
        </p:nvSpPr>
        <p:spPr>
          <a:xfrm>
            <a:off x="27495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Food Forest Backbone</a:t>
            </a:r>
            <a:endParaRPr/>
          </a:p>
        </p:txBody>
      </p:sp>
      <p:sp>
        <p:nvSpPr>
          <p:cNvPr id="357" name="Google Shape;357;p49"/>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500"/>
              <a:buNone/>
            </a:pPr>
            <a:r>
              <a:rPr lang="en"/>
              <a:t>Site Concept &amp; Design</a:t>
            </a:r>
            <a:endParaRPr/>
          </a:p>
        </p:txBody>
      </p:sp>
      <p:pic>
        <p:nvPicPr>
          <p:cNvPr descr="Autumn trees in forest (Provided by Getty Images)" id="358" name="Google Shape;358;p49"/>
          <p:cNvPicPr preferRelativeResize="0"/>
          <p:nvPr>
            <p:ph idx="4" type="pic"/>
          </p:nvPr>
        </p:nvPicPr>
        <p:blipFill rotWithShape="1">
          <a:blip r:embed="rId3">
            <a:alphaModFix/>
          </a:blip>
          <a:srcRect b="2309" l="0" r="0" t="2299"/>
          <a:stretch/>
        </p:blipFill>
        <p:spPr>
          <a:xfrm>
            <a:off x="27495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sp>
        <p:nvSpPr>
          <p:cNvPr id="359" name="Google Shape;359;p49"/>
          <p:cNvSpPr txBox="1"/>
          <p:nvPr>
            <p:ph idx="5" type="body"/>
          </p:nvPr>
        </p:nvSpPr>
        <p:spPr>
          <a:xfrm>
            <a:off x="3256031"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Raised beds and vegetable gardens for easy, productive crops</a:t>
            </a:r>
            <a:endParaRPr sz="1400"/>
          </a:p>
        </p:txBody>
      </p:sp>
      <p:pic>
        <p:nvPicPr>
          <p:cNvPr descr="An aerial view of an allotment. (Provided by Getty Images)" id="360" name="Google Shape;360;p49"/>
          <p:cNvPicPr preferRelativeResize="0"/>
          <p:nvPr>
            <p:ph idx="6" type="pic"/>
          </p:nvPr>
        </p:nvPicPr>
        <p:blipFill rotWithShape="1">
          <a:blip r:embed="rId4">
            <a:alphaModFix/>
          </a:blip>
          <a:srcRect b="7156" l="0" r="0" t="7147"/>
          <a:stretch/>
        </p:blipFill>
        <p:spPr>
          <a:xfrm>
            <a:off x="318535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pic>
        <p:nvPicPr>
          <p:cNvPr descr="Group of school children with teacher on field trip in nature, learning science. (Provided by Getty Images)" id="361" name="Google Shape;361;p49"/>
          <p:cNvPicPr preferRelativeResize="0"/>
          <p:nvPr>
            <p:ph idx="9" type="pic"/>
          </p:nvPr>
        </p:nvPicPr>
        <p:blipFill rotWithShape="1">
          <a:blip r:embed="rId5">
            <a:alphaModFix/>
          </a:blip>
          <a:srcRect b="1821" l="0" r="0" t="1812"/>
          <a:stretch/>
        </p:blipFill>
        <p:spPr>
          <a:xfrm>
            <a:off x="609576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0"/>
          <p:cNvSpPr txBox="1"/>
          <p:nvPr>
            <p:ph idx="1" type="body"/>
          </p:nvPr>
        </p:nvSpPr>
        <p:spPr>
          <a:xfrm>
            <a:off x="352680"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Lawn areas (minimal) for events, play, and social gathering</a:t>
            </a:r>
            <a:endParaRPr sz="1400"/>
          </a:p>
        </p:txBody>
      </p:sp>
      <p:sp>
        <p:nvSpPr>
          <p:cNvPr id="367" name="Google Shape;367;p50"/>
          <p:cNvSpPr txBox="1"/>
          <p:nvPr>
            <p:ph idx="7" type="subTitle"/>
          </p:nvPr>
        </p:nvSpPr>
        <p:spPr>
          <a:xfrm>
            <a:off x="609576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Phased Implementation</a:t>
            </a:r>
            <a:endParaRPr/>
          </a:p>
        </p:txBody>
      </p:sp>
      <p:sp>
        <p:nvSpPr>
          <p:cNvPr id="368" name="Google Shape;368;p50"/>
          <p:cNvSpPr txBox="1"/>
          <p:nvPr>
            <p:ph idx="8" type="body"/>
          </p:nvPr>
        </p:nvSpPr>
        <p:spPr>
          <a:xfrm>
            <a:off x="6166441"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Start simple (invasive removal, tree planting) and grow over time</a:t>
            </a:r>
            <a:endParaRPr sz="1400"/>
          </a:p>
        </p:txBody>
      </p:sp>
      <p:sp>
        <p:nvSpPr>
          <p:cNvPr id="369" name="Google Shape;369;p50"/>
          <p:cNvSpPr txBox="1"/>
          <p:nvPr>
            <p:ph idx="3" type="subTitle"/>
          </p:nvPr>
        </p:nvSpPr>
        <p:spPr>
          <a:xfrm>
            <a:off x="318535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Infrastructure</a:t>
            </a:r>
            <a:endParaRPr/>
          </a:p>
        </p:txBody>
      </p:sp>
      <p:sp>
        <p:nvSpPr>
          <p:cNvPr id="370" name="Google Shape;370;p50"/>
          <p:cNvSpPr txBox="1"/>
          <p:nvPr>
            <p:ph idx="2" type="subTitle"/>
          </p:nvPr>
        </p:nvSpPr>
        <p:spPr>
          <a:xfrm>
            <a:off x="274950" y="1309525"/>
            <a:ext cx="27804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Open Flexible Space</a:t>
            </a:r>
            <a:endParaRPr/>
          </a:p>
        </p:txBody>
      </p:sp>
      <p:sp>
        <p:nvSpPr>
          <p:cNvPr id="371" name="Google Shape;371;p50"/>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500"/>
              <a:buNone/>
            </a:pPr>
            <a:r>
              <a:rPr lang="en"/>
              <a:t>Site Concept &amp; Design</a:t>
            </a:r>
            <a:endParaRPr/>
          </a:p>
        </p:txBody>
      </p:sp>
      <p:pic>
        <p:nvPicPr>
          <p:cNvPr descr="Park bench (Provided by Getty Images)" id="372" name="Google Shape;372;p50"/>
          <p:cNvPicPr preferRelativeResize="0"/>
          <p:nvPr>
            <p:ph idx="4" type="pic"/>
          </p:nvPr>
        </p:nvPicPr>
        <p:blipFill rotWithShape="1">
          <a:blip r:embed="rId3">
            <a:alphaModFix/>
          </a:blip>
          <a:srcRect b="29191" l="0" r="0" t="29191"/>
          <a:stretch/>
        </p:blipFill>
        <p:spPr>
          <a:xfrm>
            <a:off x="27495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sp>
        <p:nvSpPr>
          <p:cNvPr id="373" name="Google Shape;373;p50"/>
          <p:cNvSpPr txBox="1"/>
          <p:nvPr>
            <p:ph idx="5" type="body"/>
          </p:nvPr>
        </p:nvSpPr>
        <p:spPr>
          <a:xfrm>
            <a:off x="3256031" y="3829313"/>
            <a:ext cx="2639100" cy="91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400"/>
              <a:t>Clear paths, shed, composting/decomposition areas, water access</a:t>
            </a:r>
            <a:endParaRPr sz="1400"/>
          </a:p>
        </p:txBody>
      </p:sp>
      <p:pic>
        <p:nvPicPr>
          <p:cNvPr descr="Tools hanging on wall of garden shed (Provided by Getty Images)" id="374" name="Google Shape;374;p50"/>
          <p:cNvPicPr preferRelativeResize="0"/>
          <p:nvPr>
            <p:ph idx="6" type="pic"/>
          </p:nvPr>
        </p:nvPicPr>
        <p:blipFill rotWithShape="1">
          <a:blip r:embed="rId4">
            <a:alphaModFix/>
          </a:blip>
          <a:srcRect b="28579" l="0" r="0" t="28579"/>
          <a:stretch/>
        </p:blipFill>
        <p:spPr>
          <a:xfrm>
            <a:off x="318535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pic>
        <p:nvPicPr>
          <p:cNvPr descr="Top view. Mens hands holding the soil with little plant in the middle (Provided by Getty Images)" id="375" name="Google Shape;375;p50"/>
          <p:cNvPicPr preferRelativeResize="0"/>
          <p:nvPr>
            <p:ph idx="9" type="pic"/>
          </p:nvPr>
        </p:nvPicPr>
        <p:blipFill rotWithShape="1">
          <a:blip r:embed="rId5">
            <a:alphaModFix/>
          </a:blip>
          <a:srcRect b="1886" l="0" r="0" t="1886"/>
          <a:stretch/>
        </p:blipFill>
        <p:spPr>
          <a:xfrm>
            <a:off x="6095760" y="1822175"/>
            <a:ext cx="2780400" cy="1785900"/>
          </a:xfrm>
          <a:prstGeom prst="roundRect">
            <a:avLst>
              <a:gd fmla="val 16667" name="adj"/>
            </a:avLst>
          </a:prstGeom>
          <a:noFill/>
          <a:ln cap="flat" cmpd="sng" w="9525">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1"/>
          <p:cNvSpPr txBox="1"/>
          <p:nvPr>
            <p:ph idx="1" type="body"/>
          </p:nvPr>
        </p:nvSpPr>
        <p:spPr>
          <a:xfrm>
            <a:off x="363575" y="2098999"/>
            <a:ext cx="1881900" cy="264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500"/>
              <a:t>Pollinator habitat</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Stormwater management</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Urban tree canopy</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Demonstrate sustainable practices</a:t>
            </a:r>
            <a:endParaRPr sz="1500"/>
          </a:p>
        </p:txBody>
      </p:sp>
      <p:sp>
        <p:nvSpPr>
          <p:cNvPr id="381" name="Google Shape;381;p51"/>
          <p:cNvSpPr txBox="1"/>
          <p:nvPr>
            <p:ph idx="4" type="subTitle"/>
          </p:nvPr>
        </p:nvSpPr>
        <p:spPr>
          <a:xfrm>
            <a:off x="2454747" y="1373150"/>
            <a:ext cx="20595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sz="1200"/>
              <a:t>Food Security &amp; Production</a:t>
            </a:r>
            <a:endParaRPr sz="1200"/>
          </a:p>
        </p:txBody>
      </p:sp>
      <p:sp>
        <p:nvSpPr>
          <p:cNvPr id="382" name="Google Shape;382;p51"/>
          <p:cNvSpPr txBox="1"/>
          <p:nvPr>
            <p:ph idx="6" type="subTitle"/>
          </p:nvPr>
        </p:nvSpPr>
        <p:spPr>
          <a:xfrm>
            <a:off x="4634609" y="1373150"/>
            <a:ext cx="20595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Education &amp; Skill Building</a:t>
            </a:r>
            <a:endParaRPr/>
          </a:p>
        </p:txBody>
      </p:sp>
      <p:sp>
        <p:nvSpPr>
          <p:cNvPr id="383" name="Google Shape;383;p51"/>
          <p:cNvSpPr txBox="1"/>
          <p:nvPr>
            <p:ph idx="7" type="body"/>
          </p:nvPr>
        </p:nvSpPr>
        <p:spPr>
          <a:xfrm>
            <a:off x="6903026" y="2098999"/>
            <a:ext cx="1881900" cy="264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500"/>
              <a:t>Gathering spaces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Regular events (harvest festivals)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Accessible to all residents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Fosters civic engagement</a:t>
            </a:r>
            <a:endParaRPr sz="1500"/>
          </a:p>
        </p:txBody>
      </p:sp>
      <p:sp>
        <p:nvSpPr>
          <p:cNvPr id="384" name="Google Shape;384;p51"/>
          <p:cNvSpPr txBox="1"/>
          <p:nvPr>
            <p:ph idx="3" type="body"/>
          </p:nvPr>
        </p:nvSpPr>
        <p:spPr>
          <a:xfrm>
            <a:off x="2543370" y="2098999"/>
            <a:ext cx="1881900" cy="264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500"/>
              <a:t>Fresh vegetables, fruits, &amp; herbs accessible to the community</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Perennial food sources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Seed saving</a:t>
            </a:r>
            <a:endParaRPr sz="1500"/>
          </a:p>
        </p:txBody>
      </p:sp>
      <p:sp>
        <p:nvSpPr>
          <p:cNvPr id="385" name="Google Shape;385;p51"/>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500"/>
              <a:buNone/>
            </a:pPr>
            <a:r>
              <a:rPr lang="en"/>
              <a:t>Community Benefits</a:t>
            </a:r>
            <a:endParaRPr/>
          </a:p>
        </p:txBody>
      </p:sp>
      <p:sp>
        <p:nvSpPr>
          <p:cNvPr id="386" name="Google Shape;386;p51"/>
          <p:cNvSpPr txBox="1"/>
          <p:nvPr>
            <p:ph idx="2" type="subTitle"/>
          </p:nvPr>
        </p:nvSpPr>
        <p:spPr>
          <a:xfrm>
            <a:off x="274950" y="1373150"/>
            <a:ext cx="20595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sz="1200"/>
              <a:t>Environmental &amp; Ecological</a:t>
            </a:r>
            <a:endParaRPr sz="1200"/>
          </a:p>
        </p:txBody>
      </p:sp>
      <p:sp>
        <p:nvSpPr>
          <p:cNvPr id="387" name="Google Shape;387;p51"/>
          <p:cNvSpPr txBox="1"/>
          <p:nvPr>
            <p:ph idx="5" type="body"/>
          </p:nvPr>
        </p:nvSpPr>
        <p:spPr>
          <a:xfrm>
            <a:off x="4723231" y="2098999"/>
            <a:ext cx="1881900" cy="264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1500"/>
              <a:t>Outdoor classroom</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Workshops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Partnerships with schools</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SzPts val="1600"/>
              <a:buNone/>
            </a:pPr>
            <a:r>
              <a:rPr lang="en" sz="1500"/>
              <a:t>Empowers residents</a:t>
            </a:r>
            <a:endParaRPr sz="1500"/>
          </a:p>
        </p:txBody>
      </p:sp>
      <p:sp>
        <p:nvSpPr>
          <p:cNvPr id="388" name="Google Shape;388;p51"/>
          <p:cNvSpPr txBox="1"/>
          <p:nvPr>
            <p:ph idx="8" type="subTitle"/>
          </p:nvPr>
        </p:nvSpPr>
        <p:spPr>
          <a:xfrm>
            <a:off x="6814406" y="1373150"/>
            <a:ext cx="20595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Community Building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2"/>
          <p:cNvSpPr txBox="1"/>
          <p:nvPr>
            <p:ph idx="1" type="body"/>
          </p:nvPr>
        </p:nvSpPr>
        <p:spPr>
          <a:xfrm>
            <a:off x="2845275" y="1316285"/>
            <a:ext cx="5732400" cy="3166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en" sz="1500"/>
              <a:t>Timeline</a:t>
            </a:r>
            <a:endParaRPr b="1" sz="1500"/>
          </a:p>
          <a:p>
            <a:pPr indent="-323850" lvl="0" marL="457200" rtl="0" algn="l">
              <a:lnSpc>
                <a:spcPct val="100000"/>
              </a:lnSpc>
              <a:spcBef>
                <a:spcPts val="0"/>
              </a:spcBef>
              <a:spcAft>
                <a:spcPts val="0"/>
              </a:spcAft>
              <a:buSzPts val="1500"/>
              <a:buChar char="●"/>
            </a:pPr>
            <a:r>
              <a:rPr lang="en" sz="1500"/>
              <a:t>2026: Stakeholder engagement, site assessments, invasive removal, tree plantings</a:t>
            </a:r>
            <a:endParaRPr sz="1500"/>
          </a:p>
          <a:p>
            <a:pPr indent="-323850" lvl="0" marL="457200" rtl="0" algn="l">
              <a:lnSpc>
                <a:spcPct val="100000"/>
              </a:lnSpc>
              <a:spcBef>
                <a:spcPts val="0"/>
              </a:spcBef>
              <a:spcAft>
                <a:spcPts val="0"/>
              </a:spcAft>
              <a:buSzPts val="1500"/>
              <a:buChar char="●"/>
            </a:pPr>
            <a:r>
              <a:rPr lang="en" sz="1500"/>
              <a:t>2027: First perennial plantings, raised beds, initial programming (first harvest festival)</a:t>
            </a:r>
            <a:endParaRPr sz="1500"/>
          </a:p>
          <a:p>
            <a:pPr indent="-323850" lvl="0" marL="457200" rtl="0" algn="l">
              <a:lnSpc>
                <a:spcPct val="100000"/>
              </a:lnSpc>
              <a:spcBef>
                <a:spcPts val="0"/>
              </a:spcBef>
              <a:spcAft>
                <a:spcPts val="0"/>
              </a:spcAft>
              <a:buSzPts val="1500"/>
              <a:buChar char="●"/>
            </a:pPr>
            <a:r>
              <a:rPr lang="en" sz="1500"/>
              <a:t>2028+: Greenhouse, community space, robust event calendar</a:t>
            </a:r>
            <a:endParaRPr sz="1500"/>
          </a:p>
          <a:p>
            <a:pPr indent="0" lvl="0" marL="0" rtl="0" algn="l">
              <a:lnSpc>
                <a:spcPct val="100000"/>
              </a:lnSpc>
              <a:spcBef>
                <a:spcPts val="0"/>
              </a:spcBef>
              <a:spcAft>
                <a:spcPts val="0"/>
              </a:spcAft>
              <a:buSzPts val="1600"/>
              <a:buNone/>
            </a:pPr>
            <a:r>
              <a:t/>
            </a:r>
            <a:endParaRPr sz="1500"/>
          </a:p>
          <a:p>
            <a:pPr indent="0" lvl="0" marL="0" rtl="0" algn="l">
              <a:lnSpc>
                <a:spcPct val="100000"/>
              </a:lnSpc>
              <a:spcBef>
                <a:spcPts val="0"/>
              </a:spcBef>
              <a:spcAft>
                <a:spcPts val="0"/>
              </a:spcAft>
              <a:buClr>
                <a:schemeClr val="dk1"/>
              </a:buClr>
              <a:buSzPts val="1100"/>
              <a:buFont typeface="Arial"/>
              <a:buNone/>
            </a:pPr>
            <a:r>
              <a:rPr b="1" lang="en" sz="1500"/>
              <a:t>Volunteer-Driven Model:</a:t>
            </a:r>
            <a:endParaRPr b="1" sz="1500"/>
          </a:p>
          <a:p>
            <a:pPr indent="-323850" lvl="0" marL="457200" rtl="0" algn="l">
              <a:lnSpc>
                <a:spcPct val="100000"/>
              </a:lnSpc>
              <a:spcBef>
                <a:spcPts val="0"/>
              </a:spcBef>
              <a:spcAft>
                <a:spcPts val="0"/>
              </a:spcAft>
              <a:buSzPts val="1500"/>
              <a:buChar char="●"/>
            </a:pPr>
            <a:r>
              <a:rPr lang="en" sz="1500"/>
              <a:t>Community expertise (Master Gardeners, local organizations)</a:t>
            </a:r>
            <a:endParaRPr sz="1500"/>
          </a:p>
          <a:p>
            <a:pPr indent="-323850" lvl="0" marL="457200" rtl="0" algn="l">
              <a:lnSpc>
                <a:spcPct val="100000"/>
              </a:lnSpc>
              <a:spcBef>
                <a:spcPts val="0"/>
              </a:spcBef>
              <a:spcAft>
                <a:spcPts val="0"/>
              </a:spcAft>
              <a:buSzPts val="1500"/>
              <a:buChar char="●"/>
            </a:pPr>
            <a:r>
              <a:rPr lang="en" sz="1500"/>
              <a:t>City role: water/electric infrastructure, larger building spaces, limited grass maintenance during transition</a:t>
            </a:r>
            <a:endParaRPr sz="1500"/>
          </a:p>
          <a:p>
            <a:pPr indent="-323850" lvl="0" marL="457200" rtl="0" algn="l">
              <a:lnSpc>
                <a:spcPct val="100000"/>
              </a:lnSpc>
              <a:spcBef>
                <a:spcPts val="0"/>
              </a:spcBef>
              <a:spcAft>
                <a:spcPts val="0"/>
              </a:spcAft>
              <a:buSzPts val="1500"/>
              <a:buChar char="●"/>
            </a:pPr>
            <a:r>
              <a:rPr lang="en" sz="1500"/>
              <a:t>Saves City costs; no outside contractors long-term</a:t>
            </a:r>
            <a:endParaRPr sz="1500"/>
          </a:p>
          <a:p>
            <a:pPr indent="0" lvl="0" marL="0" rtl="0" algn="l">
              <a:lnSpc>
                <a:spcPct val="100000"/>
              </a:lnSpc>
              <a:spcBef>
                <a:spcPts val="0"/>
              </a:spcBef>
              <a:spcAft>
                <a:spcPts val="0"/>
              </a:spcAft>
              <a:buSzPts val="1600"/>
              <a:buNone/>
            </a:pPr>
            <a:r>
              <a:t/>
            </a:r>
            <a:endParaRPr b="1" sz="1500"/>
          </a:p>
          <a:p>
            <a:pPr indent="0" lvl="0" marL="0" rtl="0" algn="l">
              <a:lnSpc>
                <a:spcPct val="100000"/>
              </a:lnSpc>
              <a:spcBef>
                <a:spcPts val="0"/>
              </a:spcBef>
              <a:spcAft>
                <a:spcPts val="0"/>
              </a:spcAft>
              <a:buSzPts val="1600"/>
              <a:buNone/>
            </a:pPr>
            <a:r>
              <a:t/>
            </a:r>
            <a:endParaRPr b="1" sz="1500"/>
          </a:p>
          <a:p>
            <a:pPr indent="0" lvl="0" marL="0" rtl="0" algn="l">
              <a:lnSpc>
                <a:spcPct val="100000"/>
              </a:lnSpc>
              <a:spcBef>
                <a:spcPts val="0"/>
              </a:spcBef>
              <a:spcAft>
                <a:spcPts val="0"/>
              </a:spcAft>
              <a:buSzPts val="1600"/>
              <a:buNone/>
            </a:pPr>
            <a:r>
              <a:t/>
            </a:r>
            <a:endParaRPr b="1" sz="1500"/>
          </a:p>
        </p:txBody>
      </p:sp>
      <p:sp>
        <p:nvSpPr>
          <p:cNvPr id="394" name="Google Shape;394;p52"/>
          <p:cNvSpPr txBox="1"/>
          <p:nvPr>
            <p:ph idx="3" type="subTitle"/>
          </p:nvPr>
        </p:nvSpPr>
        <p:spPr>
          <a:xfrm>
            <a:off x="274950" y="284775"/>
            <a:ext cx="2096400" cy="704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sz="1000"/>
              <a:t>Volunteer-Driven Approach</a:t>
            </a:r>
            <a:endParaRPr sz="1000"/>
          </a:p>
          <a:p>
            <a:pPr indent="0" lvl="0" marL="0" rtl="0" algn="ctr">
              <a:lnSpc>
                <a:spcPct val="100000"/>
              </a:lnSpc>
              <a:spcBef>
                <a:spcPts val="0"/>
              </a:spcBef>
              <a:spcAft>
                <a:spcPts val="0"/>
              </a:spcAft>
              <a:buSzPts val="1300"/>
              <a:buNone/>
            </a:pPr>
            <a:r>
              <a:rPr lang="en" sz="1000"/>
              <a:t>Strong Community Partnerships</a:t>
            </a:r>
            <a:endParaRPr sz="1000"/>
          </a:p>
        </p:txBody>
      </p:sp>
      <p:pic>
        <p:nvPicPr>
          <p:cNvPr descr="Volunteers planting trees in public park, landscaping, environmental care (Provided by Getty Images)" id="395" name="Google Shape;395;p52"/>
          <p:cNvPicPr preferRelativeResize="0"/>
          <p:nvPr>
            <p:ph idx="2" type="pic"/>
          </p:nvPr>
        </p:nvPicPr>
        <p:blipFill rotWithShape="1">
          <a:blip r:embed="rId3">
            <a:alphaModFix/>
          </a:blip>
          <a:srcRect b="-10" l="16089" r="52083" t="10"/>
          <a:stretch/>
        </p:blipFill>
        <p:spPr>
          <a:xfrm>
            <a:off x="274950" y="1159275"/>
            <a:ext cx="2096400" cy="3705000"/>
          </a:xfrm>
          <a:prstGeom prst="roundRect">
            <a:avLst>
              <a:gd fmla="val 16667" name="adj"/>
            </a:avLst>
          </a:prstGeom>
          <a:noFill/>
          <a:ln cap="flat" cmpd="sng" w="9525">
            <a:solidFill>
              <a:srgbClr val="000000"/>
            </a:solidFill>
            <a:prstDash val="solid"/>
            <a:round/>
            <a:headEnd len="sm" w="sm" type="none"/>
            <a:tailEnd len="sm" w="sm" type="none"/>
          </a:ln>
        </p:spPr>
      </p:pic>
      <p:sp>
        <p:nvSpPr>
          <p:cNvPr id="396" name="Google Shape;396;p52"/>
          <p:cNvSpPr txBox="1"/>
          <p:nvPr>
            <p:ph type="title"/>
          </p:nvPr>
        </p:nvSpPr>
        <p:spPr>
          <a:xfrm>
            <a:off x="2547100" y="327125"/>
            <a:ext cx="6326700" cy="6621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Implementation &amp; Approach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type="title"/>
          </p:nvPr>
        </p:nvSpPr>
        <p:spPr>
          <a:xfrm>
            <a:off x="311700" y="148000"/>
            <a:ext cx="8520600" cy="153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Motion to Approve </a:t>
            </a:r>
            <a:endParaRPr/>
          </a:p>
          <a:p>
            <a:pPr indent="0" lvl="0" marL="0" rtl="0" algn="ctr">
              <a:spcBef>
                <a:spcPts val="0"/>
              </a:spcBef>
              <a:spcAft>
                <a:spcPts val="0"/>
              </a:spcAft>
              <a:buNone/>
            </a:pPr>
            <a:r>
              <a:rPr lang="en"/>
              <a:t>Minutes</a:t>
            </a:r>
            <a:endParaRPr/>
          </a:p>
        </p:txBody>
      </p:sp>
      <p:sp>
        <p:nvSpPr>
          <p:cNvPr id="191" name="Google Shape;191;p26"/>
          <p:cNvSpPr txBox="1"/>
          <p:nvPr/>
        </p:nvSpPr>
        <p:spPr>
          <a:xfrm>
            <a:off x="503825" y="1681900"/>
            <a:ext cx="8038500" cy="19086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I</a:t>
            </a:r>
            <a:r>
              <a:rPr lang="en" sz="1600">
                <a:solidFill>
                  <a:schemeClr val="dk1"/>
                </a:solidFill>
                <a:latin typeface="Open Sans"/>
                <a:ea typeface="Open Sans"/>
                <a:cs typeface="Open Sans"/>
                <a:sym typeface="Open Sans"/>
              </a:rPr>
              <a:t> move to approve the March minutes as posted on the NCPCA website and provided to members before this meeting.</a:t>
            </a:r>
            <a:endParaRPr sz="1600">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Clr>
                <a:schemeClr val="dk1"/>
              </a:buClr>
              <a:buSzPts val="1100"/>
              <a:buFont typeface="Arial"/>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3"/>
          <p:cNvSpPr txBox="1"/>
          <p:nvPr>
            <p:ph idx="1" type="body"/>
          </p:nvPr>
        </p:nvSpPr>
        <p:spPr>
          <a:xfrm>
            <a:off x="392094" y="2060860"/>
            <a:ext cx="2487600" cy="237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100"/>
              <a:t>Conduct comprehensive site visits to document existing conditions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Map sun/shade patterns, drainage, topography, and access points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Inventory existing trees, native plants, and invasive species locations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Soil testing for pH, nutrients, and contaminants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Identify opportunities and constraints for long-term design</a:t>
            </a:r>
            <a:endParaRPr sz="1100"/>
          </a:p>
          <a:p>
            <a:pPr indent="0" lvl="0" marL="0" rtl="0" algn="l">
              <a:lnSpc>
                <a:spcPct val="100000"/>
              </a:lnSpc>
              <a:spcBef>
                <a:spcPts val="0"/>
              </a:spcBef>
              <a:spcAft>
                <a:spcPts val="0"/>
              </a:spcAft>
              <a:buSzPts val="1600"/>
              <a:buNone/>
            </a:pPr>
            <a:r>
              <a:t/>
            </a:r>
            <a:endParaRPr sz="1100"/>
          </a:p>
        </p:txBody>
      </p:sp>
      <p:sp>
        <p:nvSpPr>
          <p:cNvPr id="402" name="Google Shape;402;p53"/>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500"/>
              <a:buNone/>
            </a:pPr>
            <a:r>
              <a:rPr lang="en"/>
              <a:t>Building the Foundation This Year</a:t>
            </a:r>
            <a:endParaRPr/>
          </a:p>
        </p:txBody>
      </p:sp>
      <p:sp>
        <p:nvSpPr>
          <p:cNvPr id="403" name="Google Shape;403;p53"/>
          <p:cNvSpPr txBox="1"/>
          <p:nvPr>
            <p:ph idx="2" type="subTitle"/>
          </p:nvPr>
        </p:nvSpPr>
        <p:spPr>
          <a:xfrm>
            <a:off x="274950" y="1373150"/>
            <a:ext cx="27219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Site Assessment &amp; NRI</a:t>
            </a:r>
            <a:endParaRPr/>
          </a:p>
        </p:txBody>
      </p:sp>
      <p:sp>
        <p:nvSpPr>
          <p:cNvPr id="404" name="Google Shape;404;p53"/>
          <p:cNvSpPr txBox="1"/>
          <p:nvPr>
            <p:ph idx="3" type="body"/>
          </p:nvPr>
        </p:nvSpPr>
        <p:spPr>
          <a:xfrm>
            <a:off x="3328144" y="2067574"/>
            <a:ext cx="2487600" cy="237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100"/>
              <a:t>Remove invasive plants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Volunteer-led workdays using ecological removal methods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Clear priority areas to prepare for tree plantings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Develop ongoing maintenance plan to prevent re-establishment</a:t>
            </a:r>
            <a:endParaRPr sz="1100"/>
          </a:p>
          <a:p>
            <a:pPr indent="0" lvl="0" marL="0" rtl="0" algn="l">
              <a:lnSpc>
                <a:spcPct val="100000"/>
              </a:lnSpc>
              <a:spcBef>
                <a:spcPts val="0"/>
              </a:spcBef>
              <a:spcAft>
                <a:spcPts val="0"/>
              </a:spcAft>
              <a:buSzPts val="1600"/>
              <a:buNone/>
            </a:pPr>
            <a:r>
              <a:t/>
            </a:r>
            <a:endParaRPr sz="1100"/>
          </a:p>
        </p:txBody>
      </p:sp>
      <p:sp>
        <p:nvSpPr>
          <p:cNvPr id="405" name="Google Shape;405;p53"/>
          <p:cNvSpPr txBox="1"/>
          <p:nvPr>
            <p:ph idx="4" type="subTitle"/>
          </p:nvPr>
        </p:nvSpPr>
        <p:spPr>
          <a:xfrm>
            <a:off x="3211000" y="1373150"/>
            <a:ext cx="27219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Invasive Species Removal</a:t>
            </a:r>
            <a:endParaRPr/>
          </a:p>
        </p:txBody>
      </p:sp>
      <p:sp>
        <p:nvSpPr>
          <p:cNvPr id="406" name="Google Shape;406;p53"/>
          <p:cNvSpPr txBox="1"/>
          <p:nvPr>
            <p:ph idx="5" type="body"/>
          </p:nvPr>
        </p:nvSpPr>
        <p:spPr>
          <a:xfrm>
            <a:off x="6264294" y="2067574"/>
            <a:ext cx="2487600" cy="237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100"/>
              <a:t>Plant native and fruit/nut trees along northern and eastern property edges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Establish long-term food forest canopy layer</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Partner with City and organizations like Casey Trees or Howard EcoWorks</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 sz="1100"/>
              <a:t>Begin building the perennial backbone of the site, if possible</a:t>
            </a:r>
            <a:endParaRPr sz="1100"/>
          </a:p>
          <a:p>
            <a:pPr indent="0" lvl="0" marL="0" rtl="0" algn="l">
              <a:lnSpc>
                <a:spcPct val="100000"/>
              </a:lnSpc>
              <a:spcBef>
                <a:spcPts val="0"/>
              </a:spcBef>
              <a:spcAft>
                <a:spcPts val="0"/>
              </a:spcAft>
              <a:buSzPts val="1600"/>
              <a:buNone/>
            </a:pPr>
            <a:r>
              <a:t/>
            </a:r>
            <a:endParaRPr sz="1100"/>
          </a:p>
        </p:txBody>
      </p:sp>
      <p:sp>
        <p:nvSpPr>
          <p:cNvPr id="407" name="Google Shape;407;p53"/>
          <p:cNvSpPr txBox="1"/>
          <p:nvPr>
            <p:ph idx="6" type="subTitle"/>
          </p:nvPr>
        </p:nvSpPr>
        <p:spPr>
          <a:xfrm>
            <a:off x="6147150" y="1373150"/>
            <a:ext cx="2721900" cy="34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a:t>Tree Plantings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Children working in garden (Provided by Getty Images)" id="412" name="Google Shape;412;p54"/>
          <p:cNvPicPr preferRelativeResize="0"/>
          <p:nvPr>
            <p:ph idx="2" type="pic"/>
          </p:nvPr>
        </p:nvPicPr>
        <p:blipFill rotWithShape="1">
          <a:blip r:embed="rId3">
            <a:alphaModFix/>
          </a:blip>
          <a:srcRect b="0" l="10089" r="10089" t="0"/>
          <a:stretch/>
        </p:blipFill>
        <p:spPr>
          <a:xfrm>
            <a:off x="4676850" y="1342250"/>
            <a:ext cx="4201200" cy="3510600"/>
          </a:xfrm>
          <a:prstGeom prst="roundRect">
            <a:avLst>
              <a:gd fmla="val 16667" name="adj"/>
            </a:avLst>
          </a:prstGeom>
          <a:noFill/>
          <a:ln cap="flat" cmpd="sng" w="9525">
            <a:solidFill>
              <a:schemeClr val="dk1"/>
            </a:solidFill>
            <a:prstDash val="solid"/>
            <a:round/>
            <a:headEnd len="sm" w="sm" type="none"/>
            <a:tailEnd len="sm" w="sm" type="none"/>
          </a:ln>
        </p:spPr>
      </p:pic>
      <p:sp>
        <p:nvSpPr>
          <p:cNvPr id="413" name="Google Shape;413;p54"/>
          <p:cNvSpPr txBox="1"/>
          <p:nvPr>
            <p:ph idx="1" type="body"/>
          </p:nvPr>
        </p:nvSpPr>
        <p:spPr>
          <a:xfrm>
            <a:off x="496350" y="1593900"/>
            <a:ext cx="3754200" cy="298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300"/>
              <a:t>Funding Strategy:</a:t>
            </a:r>
            <a:endParaRPr b="1" sz="1300"/>
          </a:p>
          <a:p>
            <a:pPr indent="-311150" lvl="0" marL="457200" rtl="0" algn="l">
              <a:lnSpc>
                <a:spcPct val="100000"/>
              </a:lnSpc>
              <a:spcBef>
                <a:spcPts val="0"/>
              </a:spcBef>
              <a:spcAft>
                <a:spcPts val="0"/>
              </a:spcAft>
              <a:buSzPts val="1300"/>
              <a:buChar char="●"/>
            </a:pPr>
            <a:r>
              <a:rPr lang="en" sz="1300"/>
              <a:t>BDCA support for grants (urban agriculture, green space, tree planting)</a:t>
            </a:r>
            <a:endParaRPr sz="1300"/>
          </a:p>
          <a:p>
            <a:pPr indent="-311150" lvl="0" marL="457200" rtl="0" algn="l">
              <a:lnSpc>
                <a:spcPct val="100000"/>
              </a:lnSpc>
              <a:spcBef>
                <a:spcPts val="0"/>
              </a:spcBef>
              <a:spcAft>
                <a:spcPts val="0"/>
              </a:spcAft>
              <a:buSzPts val="1300"/>
              <a:buChar char="●"/>
            </a:pPr>
            <a:r>
              <a:rPr lang="en" sz="1300"/>
              <a:t>Municipal support (infrastructure provisioning, as needed)</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b="1" lang="en" sz="1300"/>
              <a:t>How You Can Get Involved:</a:t>
            </a:r>
            <a:endParaRPr b="1" sz="1300"/>
          </a:p>
          <a:p>
            <a:pPr indent="-311150" lvl="0" marL="457200" rtl="0" algn="l">
              <a:lnSpc>
                <a:spcPct val="100000"/>
              </a:lnSpc>
              <a:spcBef>
                <a:spcPts val="0"/>
              </a:spcBef>
              <a:spcAft>
                <a:spcPts val="0"/>
              </a:spcAft>
              <a:buSzPts val="1300"/>
              <a:buChar char="●"/>
            </a:pPr>
            <a:r>
              <a:rPr lang="en" sz="1300"/>
              <a:t>Individuals: </a:t>
            </a:r>
            <a:r>
              <a:rPr lang="en" sz="1300" u="sng"/>
              <a:t>ADVOCATE</a:t>
            </a:r>
            <a:r>
              <a:rPr lang="en" sz="1300"/>
              <a:t>, attend meetings, volunteer for workdays, share your skills</a:t>
            </a:r>
            <a:endParaRPr sz="1300"/>
          </a:p>
          <a:p>
            <a:pPr indent="-311150" lvl="0" marL="457200" rtl="0" algn="l">
              <a:lnSpc>
                <a:spcPct val="100000"/>
              </a:lnSpc>
              <a:spcBef>
                <a:spcPts val="0"/>
              </a:spcBef>
              <a:spcAft>
                <a:spcPts val="0"/>
              </a:spcAft>
              <a:buSzPts val="1300"/>
              <a:buChar char="●"/>
            </a:pPr>
            <a:r>
              <a:rPr lang="en" sz="1300"/>
              <a:t>Organizations: Partner on programming, provide volunteers/resources</a:t>
            </a:r>
            <a:endParaRPr sz="1300"/>
          </a:p>
          <a:p>
            <a:pPr indent="-311150" lvl="0" marL="457200" rtl="0" algn="l">
              <a:lnSpc>
                <a:spcPct val="100000"/>
              </a:lnSpc>
              <a:spcBef>
                <a:spcPts val="0"/>
              </a:spcBef>
              <a:spcAft>
                <a:spcPts val="0"/>
              </a:spcAft>
              <a:buSzPts val="1300"/>
              <a:buChar char="●"/>
            </a:pPr>
            <a:r>
              <a:rPr lang="en" sz="1300"/>
              <a:t>City &amp; Elected Officials: Support infrastructure needs, approve site use, champion the project</a:t>
            </a:r>
            <a:endParaRPr sz="1300"/>
          </a:p>
          <a:p>
            <a:pPr indent="0" lvl="0" marL="0" rtl="0" algn="l">
              <a:lnSpc>
                <a:spcPct val="100000"/>
              </a:lnSpc>
              <a:spcBef>
                <a:spcPts val="0"/>
              </a:spcBef>
              <a:spcAft>
                <a:spcPts val="0"/>
              </a:spcAft>
              <a:buSzPts val="1800"/>
              <a:buNone/>
            </a:pPr>
            <a:r>
              <a:t/>
            </a:r>
            <a:endParaRPr sz="1300"/>
          </a:p>
        </p:txBody>
      </p:sp>
      <p:sp>
        <p:nvSpPr>
          <p:cNvPr id="414" name="Google Shape;414;p54"/>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200"/>
              <a:buNone/>
            </a:pPr>
            <a:r>
              <a:rPr lang="en"/>
              <a:t>Funding &amp; How to Get Involved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272650" y="2215027"/>
            <a:ext cx="8601300" cy="8400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3500"/>
              <a:buNone/>
            </a:pPr>
            <a:r>
              <a:rPr lang="en" sz="4200"/>
              <a:t>THANK YOU</a:t>
            </a:r>
            <a:endParaRPr sz="4200"/>
          </a:p>
        </p:txBody>
      </p:sp>
      <p:pic>
        <p:nvPicPr>
          <p:cNvPr descr="Daisies (Provided by Getty Images)" id="420" name="Google Shape;420;p55"/>
          <p:cNvPicPr preferRelativeResize="0"/>
          <p:nvPr>
            <p:ph idx="2" type="pic"/>
          </p:nvPr>
        </p:nvPicPr>
        <p:blipFill rotWithShape="1">
          <a:blip r:embed="rId3">
            <a:alphaModFix/>
          </a:blip>
          <a:srcRect b="21182" l="0" r="0" t="21182"/>
          <a:stretch/>
        </p:blipFill>
        <p:spPr>
          <a:xfrm>
            <a:off x="274950" y="3235225"/>
            <a:ext cx="4191900" cy="1623300"/>
          </a:xfrm>
          <a:prstGeom prst="roundRect">
            <a:avLst>
              <a:gd fmla="val 16667" name="adj"/>
            </a:avLst>
          </a:prstGeom>
          <a:noFill/>
          <a:ln cap="flat" cmpd="sng" w="9525">
            <a:solidFill>
              <a:srgbClr val="000000"/>
            </a:solidFill>
            <a:prstDash val="solid"/>
            <a:round/>
            <a:headEnd len="sm" w="sm" type="none"/>
            <a:tailEnd len="sm" w="sm" type="none"/>
          </a:ln>
        </p:spPr>
      </p:pic>
      <p:sp>
        <p:nvSpPr>
          <p:cNvPr id="421" name="Google Shape;421;p55"/>
          <p:cNvSpPr txBox="1"/>
          <p:nvPr>
            <p:ph idx="1" type="subTitle"/>
          </p:nvPr>
        </p:nvSpPr>
        <p:spPr>
          <a:xfrm>
            <a:off x="4681900" y="3235225"/>
            <a:ext cx="4191900" cy="162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Contact us at </a:t>
            </a:r>
            <a:r>
              <a:rPr lang="en" u="sng">
                <a:solidFill>
                  <a:srgbClr val="1155CC"/>
                </a:solidFill>
                <a:hlinkClick r:id="rId4">
                  <a:extLst>
                    <a:ext uri="{A12FA001-AC4F-418D-AE19-62706E023703}">
                      <ahyp:hlinkClr val="tx"/>
                    </a:ext>
                  </a:extLst>
                </a:hlinkClick>
              </a:rPr>
              <a:t>bdca-parks@myberwyn.org</a:t>
            </a:r>
            <a:endParaRPr>
              <a:solidFill>
                <a:srgbClr val="1155CC"/>
              </a:solidFill>
            </a:endParaRPr>
          </a:p>
        </p:txBody>
      </p:sp>
      <p:pic>
        <p:nvPicPr>
          <p:cNvPr descr="Black-eyed susan (Provided by Getty Images)" id="422" name="Google Shape;422;p55"/>
          <p:cNvPicPr preferRelativeResize="0"/>
          <p:nvPr>
            <p:ph idx="3" type="pic"/>
          </p:nvPr>
        </p:nvPicPr>
        <p:blipFill rotWithShape="1">
          <a:blip r:embed="rId5">
            <a:alphaModFix/>
          </a:blip>
          <a:srcRect b="35848" l="0" r="0" t="35850"/>
          <a:stretch/>
        </p:blipFill>
        <p:spPr>
          <a:xfrm>
            <a:off x="274950" y="284975"/>
            <a:ext cx="8598900" cy="1623300"/>
          </a:xfrm>
          <a:prstGeom prst="roundRect">
            <a:avLst>
              <a:gd fmla="val 16667" name="adj"/>
            </a:avLst>
          </a:prstGeom>
          <a:noFill/>
          <a:ln cap="flat" cmpd="sng" w="9525">
            <a:solidFill>
              <a:srgbClr val="000000"/>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p56"/>
          <p:cNvSpPr txBox="1"/>
          <p:nvPr>
            <p:ph idx="1" type="body"/>
          </p:nvPr>
        </p:nvSpPr>
        <p:spPr>
          <a:xfrm>
            <a:off x="332250" y="218850"/>
            <a:ext cx="8479500" cy="47058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t>Motion</a:t>
            </a:r>
            <a:endParaRPr sz="2400"/>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rPr lang="en"/>
              <a:t>I move that </a:t>
            </a:r>
            <a:r>
              <a:rPr lang="en"/>
              <a:t>. . .</a:t>
            </a:r>
            <a:endParaRPr/>
          </a:p>
          <a:p>
            <a:pPr indent="0" lvl="0" marL="457200" rtl="0" algn="l">
              <a:spcBef>
                <a:spcPts val="1600"/>
              </a:spcBef>
              <a:spcAft>
                <a:spcPts val="0"/>
              </a:spcAft>
              <a:buClr>
                <a:schemeClr val="dk1"/>
              </a:buClr>
              <a:buSzPts val="1100"/>
              <a:buFont typeface="Arial"/>
              <a:buNone/>
            </a:pPr>
            <a:r>
              <a:t/>
            </a:r>
            <a:endParaRPr/>
          </a:p>
          <a:p>
            <a:pPr indent="0" lvl="0" marL="457200" rtl="0" algn="ctr">
              <a:spcBef>
                <a:spcPts val="1600"/>
              </a:spcBef>
              <a:spcAft>
                <a:spcPts val="0"/>
              </a:spcAft>
              <a:buNone/>
            </a:pPr>
            <a:r>
              <a:t/>
            </a:r>
            <a:endParaRPr sz="2400"/>
          </a:p>
          <a:p>
            <a:pPr indent="0" lvl="0" marL="457200" rtl="0" algn="l">
              <a:spcBef>
                <a:spcPts val="1600"/>
              </a:spcBef>
              <a:spcAft>
                <a:spcPts val="0"/>
              </a:spcAft>
              <a:buNone/>
            </a:pPr>
            <a:r>
              <a:t/>
            </a:r>
            <a:endParaRPr sz="1700"/>
          </a:p>
          <a:p>
            <a:pPr indent="0" lvl="0" marL="0" rtl="0" algn="l">
              <a:spcBef>
                <a:spcPts val="1600"/>
              </a:spcBef>
              <a:spcAft>
                <a:spcPts val="16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7"/>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t/>
            </a:r>
            <a:endParaRPr b="1" sz="2000">
              <a:highlight>
                <a:srgbClr val="FFFFFF"/>
              </a:highlight>
            </a:endParaRPr>
          </a:p>
          <a:p>
            <a:pPr indent="0" lvl="0" marL="0" rtl="0" algn="ctr">
              <a:lnSpc>
                <a:spcPct val="115000"/>
              </a:lnSpc>
              <a:spcBef>
                <a:spcPts val="1600"/>
              </a:spcBef>
              <a:spcAft>
                <a:spcPts val="0"/>
              </a:spcAft>
              <a:buNone/>
            </a:pPr>
            <a:r>
              <a:t/>
            </a:r>
            <a:endParaRPr b="1" sz="2000">
              <a:highlight>
                <a:srgbClr val="FFFFFF"/>
              </a:highlight>
            </a:endParaRPr>
          </a:p>
          <a:p>
            <a:pPr indent="0" lvl="0" marL="0" rtl="0" algn="ctr">
              <a:lnSpc>
                <a:spcPct val="115000"/>
              </a:lnSpc>
              <a:spcBef>
                <a:spcPts val="1600"/>
              </a:spcBef>
              <a:spcAft>
                <a:spcPts val="0"/>
              </a:spcAft>
              <a:buNone/>
            </a:pPr>
            <a:r>
              <a:rPr b="1" lang="en" sz="2000">
                <a:highlight>
                  <a:schemeClr val="lt1"/>
                </a:highlight>
              </a:rPr>
              <a:t>Developments Director Nomination &amp; Vote</a:t>
            </a:r>
            <a:endParaRPr b="1" sz="2000">
              <a:highlight>
                <a:schemeClr val="lt1"/>
              </a:highlight>
            </a:endParaRPr>
          </a:p>
          <a:p>
            <a:pPr indent="0" lvl="0" marL="0" rtl="0" algn="ctr">
              <a:lnSpc>
                <a:spcPct val="115000"/>
              </a:lnSpc>
              <a:spcBef>
                <a:spcPts val="1600"/>
              </a:spcBef>
              <a:spcAft>
                <a:spcPts val="0"/>
              </a:spcAft>
              <a:buClr>
                <a:schemeClr val="dk1"/>
              </a:buClr>
              <a:buSzPts val="1100"/>
              <a:buFont typeface="Arial"/>
              <a:buNone/>
            </a:pPr>
            <a:r>
              <a:rPr lang="en" sz="2000">
                <a:highlight>
                  <a:schemeClr val="lt1"/>
                </a:highlight>
              </a:rPr>
              <a:t>(Presenter: Justin Leary)</a:t>
            </a:r>
            <a:endParaRPr sz="2000">
              <a:highlight>
                <a:schemeClr val="lt1"/>
              </a:highlight>
            </a:endParaRPr>
          </a:p>
          <a:p>
            <a:pPr indent="0" lvl="0" marL="0" rtl="0" algn="ctr">
              <a:lnSpc>
                <a:spcPct val="115000"/>
              </a:lnSpc>
              <a:spcBef>
                <a:spcPts val="1600"/>
              </a:spcBef>
              <a:spcAft>
                <a:spcPts val="0"/>
              </a:spcAft>
              <a:buNone/>
            </a:pPr>
            <a:r>
              <a:t/>
            </a:r>
            <a:endParaRPr b="1" sz="2000">
              <a:highlight>
                <a:srgbClr val="FFFFFF"/>
              </a:highlight>
            </a:endParaRPr>
          </a:p>
          <a:p>
            <a:pPr indent="0" lvl="0" marL="0" rtl="0" algn="ctr">
              <a:spcBef>
                <a:spcPts val="1600"/>
              </a:spcBef>
              <a:spcAft>
                <a:spcPts val="0"/>
              </a:spcAft>
              <a:buNone/>
            </a:pPr>
            <a:r>
              <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8"/>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Unscheduled Motions and Announcements</a:t>
            </a:r>
            <a:endParaRPr/>
          </a:p>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9"/>
          <p:cNvSpPr txBox="1"/>
          <p:nvPr>
            <p:ph idx="4294967295" type="title"/>
          </p:nvPr>
        </p:nvSpPr>
        <p:spPr>
          <a:xfrm>
            <a:off x="311700" y="546000"/>
            <a:ext cx="8520600" cy="107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2"/>
                </a:solidFill>
              </a:rPr>
              <a:t>Our Next Meeting: May 14, 2026</a:t>
            </a:r>
            <a:endParaRPr>
              <a:solidFill>
                <a:schemeClr val="lt2"/>
              </a:solidFill>
            </a:endParaRPr>
          </a:p>
        </p:txBody>
      </p:sp>
      <p:sp>
        <p:nvSpPr>
          <p:cNvPr id="443" name="Google Shape;443;p59"/>
          <p:cNvSpPr txBox="1"/>
          <p:nvPr>
            <p:ph idx="4294967295" type="body"/>
          </p:nvPr>
        </p:nvSpPr>
        <p:spPr>
          <a:xfrm>
            <a:off x="311700" y="1740096"/>
            <a:ext cx="8520600" cy="543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 and</a:t>
            </a:r>
            <a:r>
              <a:rPr lang="en"/>
              <a:t> we’re so excited to see you </a:t>
            </a:r>
            <a:r>
              <a:rPr lang="en"/>
              <a:t>then</a:t>
            </a:r>
            <a:r>
              <a:rPr lang="en"/>
              <a:t>! </a:t>
            </a:r>
            <a:endParaRPr/>
          </a:p>
        </p:txBody>
      </p:sp>
      <p:pic>
        <p:nvPicPr>
          <p:cNvPr descr="Hands forming the shape of a heart around he sun at sunset" id="444" name="Google Shape;444;p59"/>
          <p:cNvPicPr preferRelativeResize="0"/>
          <p:nvPr/>
        </p:nvPicPr>
        <p:blipFill rotWithShape="1">
          <a:blip r:embed="rId3">
            <a:alphaModFix/>
          </a:blip>
          <a:srcRect b="0" l="8009" r="18043" t="16576"/>
          <a:stretch/>
        </p:blipFill>
        <p:spPr>
          <a:xfrm>
            <a:off x="3184201" y="2697675"/>
            <a:ext cx="2775600" cy="20880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311700" y="12107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President Report</a:t>
            </a:r>
            <a:endParaRPr/>
          </a:p>
        </p:txBody>
      </p:sp>
      <p:pic>
        <p:nvPicPr>
          <p:cNvPr id="197" name="Google Shape;197;p27"/>
          <p:cNvPicPr preferRelativeResize="0"/>
          <p:nvPr/>
        </p:nvPicPr>
        <p:blipFill>
          <a:blip r:embed="rId3">
            <a:alphaModFix/>
          </a:blip>
          <a:stretch>
            <a:fillRect/>
          </a:stretch>
        </p:blipFill>
        <p:spPr>
          <a:xfrm>
            <a:off x="5111400" y="555450"/>
            <a:ext cx="4032600" cy="4032600"/>
          </a:xfrm>
          <a:prstGeom prst="rect">
            <a:avLst/>
          </a:prstGeom>
          <a:noFill/>
          <a:ln>
            <a:noFill/>
          </a:ln>
        </p:spPr>
      </p:pic>
      <p:sp>
        <p:nvSpPr>
          <p:cNvPr id="198" name="Google Shape;198;p27"/>
          <p:cNvSpPr txBox="1"/>
          <p:nvPr>
            <p:ph idx="1" type="body"/>
          </p:nvPr>
        </p:nvSpPr>
        <p:spPr>
          <a:xfrm>
            <a:off x="311700" y="952375"/>
            <a:ext cx="56862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1000"/>
              </a:spcBef>
              <a:spcAft>
                <a:spcPts val="0"/>
              </a:spcAft>
              <a:buSzPts val="1600"/>
              <a:buChar char="●"/>
            </a:pPr>
            <a:r>
              <a:rPr lang="en" sz="1600"/>
              <a:t>NCPCA Coffee Socials - Previous meeting was cancelled due to capacity. </a:t>
            </a:r>
            <a:r>
              <a:rPr lang="en" sz="1600"/>
              <a:t>Next meeting: May 10th. May be rescheduled (Mother’s Day)</a:t>
            </a:r>
            <a:endParaRPr sz="1600"/>
          </a:p>
          <a:p>
            <a:pPr indent="-330200" lvl="0" marL="457200" rtl="0" algn="l">
              <a:lnSpc>
                <a:spcPct val="100000"/>
              </a:lnSpc>
              <a:spcBef>
                <a:spcPts val="1600"/>
              </a:spcBef>
              <a:spcAft>
                <a:spcPts val="0"/>
              </a:spcAft>
              <a:buSzPts val="1600"/>
              <a:buChar char="●"/>
            </a:pPr>
            <a:r>
              <a:rPr lang="en" sz="1600"/>
              <a:t>Events </a:t>
            </a:r>
            <a:r>
              <a:rPr lang="en" sz="1600"/>
              <a:t>committee</a:t>
            </a:r>
            <a:r>
              <a:rPr lang="en" sz="1600"/>
              <a:t> vacancy.</a:t>
            </a:r>
            <a:endParaRPr sz="1600"/>
          </a:p>
          <a:p>
            <a:pPr indent="-330200" lvl="0" marL="457200" rtl="0" algn="l">
              <a:lnSpc>
                <a:spcPct val="100000"/>
              </a:lnSpc>
              <a:spcBef>
                <a:spcPts val="1600"/>
              </a:spcBef>
              <a:spcAft>
                <a:spcPts val="0"/>
              </a:spcAft>
              <a:buSzPts val="1600"/>
              <a:buChar char="●"/>
            </a:pPr>
            <a:r>
              <a:rPr lang="en" sz="1600"/>
              <a:t>Please send any interest for open positions or general </a:t>
            </a:r>
            <a:r>
              <a:rPr lang="en" sz="1600"/>
              <a:t>inquiries</a:t>
            </a:r>
            <a:r>
              <a:rPr lang="en" sz="1600"/>
              <a:t> to </a:t>
            </a:r>
            <a:r>
              <a:rPr lang="en" sz="1600" u="sng">
                <a:solidFill>
                  <a:schemeClr val="hlink"/>
                </a:solidFill>
                <a:hlinkClick r:id="rId4"/>
              </a:rPr>
              <a:t>NCPCivic@gmail.com</a:t>
            </a:r>
            <a:endParaRPr sz="1600"/>
          </a:p>
          <a:p>
            <a:pPr indent="-330200" lvl="0" marL="457200" rtl="0" algn="l">
              <a:lnSpc>
                <a:spcPct val="100000"/>
              </a:lnSpc>
              <a:spcBef>
                <a:spcPts val="1600"/>
              </a:spcBef>
              <a:spcAft>
                <a:spcPts val="0"/>
              </a:spcAft>
              <a:buSzPts val="1600"/>
              <a:buChar char="●"/>
            </a:pPr>
            <a:r>
              <a:rPr lang="en" sz="1600"/>
              <a:t>Treasurer succession plan; Development Director onboarding.</a:t>
            </a:r>
            <a:endParaRPr sz="1600"/>
          </a:p>
          <a:p>
            <a:pPr indent="-330200" lvl="0" marL="457200" rtl="0" algn="l">
              <a:lnSpc>
                <a:spcPct val="100000"/>
              </a:lnSpc>
              <a:spcBef>
                <a:spcPts val="1600"/>
              </a:spcBef>
              <a:spcAft>
                <a:spcPts val="0"/>
              </a:spcAft>
              <a:buSzPts val="1600"/>
              <a:buChar char="●"/>
            </a:pPr>
            <a:r>
              <a:rPr lang="en" sz="1600"/>
              <a:t>Motion to adjourn.</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400"/>
          </a:p>
          <a:p>
            <a:pPr indent="0" lvl="0" marL="0" rtl="0" algn="l">
              <a:lnSpc>
                <a:spcPct val="100000"/>
              </a:lnSpc>
              <a:spcBef>
                <a:spcPts val="1600"/>
              </a:spcBef>
              <a:spcAft>
                <a:spcPts val="0"/>
              </a:spcAft>
              <a:buNone/>
            </a:pPr>
            <a:r>
              <a:t/>
            </a:r>
            <a:endParaRPr sz="1600"/>
          </a:p>
          <a:p>
            <a:pPr indent="0" lvl="0" marL="457200" rtl="0" algn="l">
              <a:lnSpc>
                <a:spcPct val="100000"/>
              </a:lnSpc>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idx="1" type="body"/>
          </p:nvPr>
        </p:nvSpPr>
        <p:spPr>
          <a:xfrm>
            <a:off x="311700" y="1189000"/>
            <a:ext cx="4542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rgbClr val="202124"/>
                </a:solidFill>
                <a:highlight>
                  <a:schemeClr val="lt1"/>
                </a:highlight>
                <a:latin typeface="Roboto"/>
                <a:ea typeface="Roboto"/>
                <a:cs typeface="Roboto"/>
                <a:sym typeface="Roboto"/>
              </a:rPr>
              <a:t>Restorative Justice Commission</a:t>
            </a:r>
            <a:endParaRPr sz="1600">
              <a:solidFill>
                <a:srgbClr val="202124"/>
              </a:solidFill>
              <a:highlight>
                <a:schemeClr val="lt1"/>
              </a:highlight>
              <a:latin typeface="Roboto"/>
              <a:ea typeface="Roboto"/>
              <a:cs typeface="Roboto"/>
              <a:sym typeface="Roboto"/>
            </a:endParaRPr>
          </a:p>
          <a:p>
            <a:pPr indent="-317500" lvl="0" marL="457200" rtl="0" algn="l">
              <a:lnSpc>
                <a:spcPct val="100000"/>
              </a:lnSpc>
              <a:spcBef>
                <a:spcPts val="160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Charged with the development and implementation of a successful process of restorative justice through </a:t>
            </a:r>
            <a:r>
              <a:rPr lang="en" sz="1400">
                <a:solidFill>
                  <a:srgbClr val="202124"/>
                </a:solidFill>
                <a:highlight>
                  <a:schemeClr val="lt1"/>
                </a:highlight>
                <a:latin typeface="Roboto"/>
                <a:ea typeface="Roboto"/>
                <a:cs typeface="Roboto"/>
                <a:sym typeface="Roboto"/>
              </a:rPr>
              <a:t>community</a:t>
            </a:r>
            <a:r>
              <a:rPr lang="en" sz="1400">
                <a:solidFill>
                  <a:srgbClr val="202124"/>
                </a:solidFill>
                <a:highlight>
                  <a:schemeClr val="lt1"/>
                </a:highlight>
                <a:latin typeface="Roboto"/>
                <a:ea typeface="Roboto"/>
                <a:cs typeface="Roboto"/>
                <a:sym typeface="Roboto"/>
              </a:rPr>
              <a:t> engagement.</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Focus on Lakeland community.</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Engaging with city on restorative plans to address displacement and systemic inequity.</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20 members; 3 year term. Meets third Thursday of each month.</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Staff Liaison: Racial Equity Liaison</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rPr lang="en" sz="1400">
                <a:solidFill>
                  <a:srgbClr val="202124"/>
                </a:solidFill>
                <a:highlight>
                  <a:schemeClr val="lt1"/>
                </a:highlight>
                <a:latin typeface="Roboto"/>
                <a:ea typeface="Roboto"/>
                <a:cs typeface="Roboto"/>
                <a:sym typeface="Roboto"/>
              </a:rPr>
              <a:t>Email: </a:t>
            </a:r>
            <a:r>
              <a:rPr lang="en" sz="1150" u="sng">
                <a:solidFill>
                  <a:schemeClr val="hlink"/>
                </a:solidFill>
                <a:highlight>
                  <a:srgbClr val="FFFFFF"/>
                </a:highlight>
                <a:latin typeface="Montserrat"/>
                <a:ea typeface="Montserrat"/>
                <a:cs typeface="Montserrat"/>
                <a:sym typeface="Montserrat"/>
                <a:hlinkClick r:id="rId3"/>
              </a:rPr>
              <a:t>racialequity@collegeparkmd.gov</a:t>
            </a:r>
            <a:endParaRPr sz="1150">
              <a:solidFill>
                <a:srgbClr val="292829"/>
              </a:solidFill>
              <a:highlight>
                <a:srgbClr val="FFFFFF"/>
              </a:highlight>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150">
              <a:solidFill>
                <a:srgbClr val="292829"/>
              </a:solidFill>
              <a:highlight>
                <a:srgbClr val="FFFFFF"/>
              </a:highlight>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b="1"/>
          </a:p>
          <a:p>
            <a:pPr indent="0" lvl="0" marL="0" rtl="0" algn="l">
              <a:spcBef>
                <a:spcPts val="1600"/>
              </a:spcBef>
              <a:spcAft>
                <a:spcPts val="1600"/>
              </a:spcAft>
              <a:buNone/>
            </a:pPr>
            <a:r>
              <a:t/>
            </a:r>
            <a:endParaRPr b="1"/>
          </a:p>
        </p:txBody>
      </p:sp>
      <p:sp>
        <p:nvSpPr>
          <p:cNvPr id="204" name="Google Shape;204;p28"/>
          <p:cNvSpPr txBox="1"/>
          <p:nvPr>
            <p:ph type="title"/>
          </p:nvPr>
        </p:nvSpPr>
        <p:spPr>
          <a:xfrm>
            <a:off x="311700" y="245325"/>
            <a:ext cx="8520600" cy="109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President Report</a:t>
            </a:r>
            <a:endParaRPr/>
          </a:p>
          <a:p>
            <a:pPr indent="0" lvl="0" marL="0" rtl="0" algn="l">
              <a:spcBef>
                <a:spcPts val="0"/>
              </a:spcBef>
              <a:spcAft>
                <a:spcPts val="0"/>
              </a:spcAft>
              <a:buNone/>
            </a:pPr>
            <a:r>
              <a:rPr b="1" lang="en" sz="2400" u="sng">
                <a:solidFill>
                  <a:srgbClr val="274E13"/>
                </a:solidFill>
              </a:rPr>
              <a:t>C</a:t>
            </a:r>
            <a:r>
              <a:rPr b="1" lang="en" sz="2400" u="sng">
                <a:solidFill>
                  <a:srgbClr val="274E13"/>
                </a:solidFill>
              </a:rPr>
              <a:t>ollege Park Community Corner</a:t>
            </a:r>
            <a:r>
              <a:rPr lang="en">
                <a:solidFill>
                  <a:srgbClr val="274E13"/>
                </a:solidFill>
              </a:rPr>
              <a:t> </a:t>
            </a:r>
            <a:endParaRPr>
              <a:solidFill>
                <a:srgbClr val="274E13"/>
              </a:solidFill>
            </a:endParaRPr>
          </a:p>
        </p:txBody>
      </p:sp>
      <p:pic>
        <p:nvPicPr>
          <p:cNvPr id="205" name="Google Shape;205;p28"/>
          <p:cNvPicPr preferRelativeResize="0"/>
          <p:nvPr/>
        </p:nvPicPr>
        <p:blipFill>
          <a:blip r:embed="rId4">
            <a:alphaModFix/>
          </a:blip>
          <a:stretch>
            <a:fillRect/>
          </a:stretch>
        </p:blipFill>
        <p:spPr>
          <a:xfrm>
            <a:off x="5748116" y="878401"/>
            <a:ext cx="2804501" cy="2804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idx="1" type="body"/>
          </p:nvPr>
        </p:nvSpPr>
        <p:spPr>
          <a:xfrm>
            <a:off x="352775" y="1335525"/>
            <a:ext cx="45426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t>Continue checking your email for NCPCA updates.</a:t>
            </a:r>
            <a:endParaRPr sz="1600"/>
          </a:p>
          <a:p>
            <a:pPr indent="-330200" lvl="0" marL="457200" rtl="0" algn="l">
              <a:lnSpc>
                <a:spcPct val="100000"/>
              </a:lnSpc>
              <a:spcBef>
                <a:spcPts val="0"/>
              </a:spcBef>
              <a:spcAft>
                <a:spcPts val="0"/>
              </a:spcAft>
              <a:buSzPts val="1600"/>
              <a:buChar char="●"/>
            </a:pPr>
            <a:r>
              <a:rPr lang="en" sz="1600"/>
              <a:t>Email us any questions, concerns, or needs! Help us make this meeting the most meaningful it can be.</a:t>
            </a:r>
            <a:endParaRPr sz="1600"/>
          </a:p>
          <a:p>
            <a:pPr indent="-330200" lvl="0" marL="457200" rtl="0" algn="l">
              <a:lnSpc>
                <a:spcPct val="100000"/>
              </a:lnSpc>
              <a:spcBef>
                <a:spcPts val="0"/>
              </a:spcBef>
              <a:spcAft>
                <a:spcPts val="0"/>
              </a:spcAft>
              <a:buSzPts val="1600"/>
              <a:buChar char="●"/>
            </a:pPr>
            <a:r>
              <a:rPr lang="en" sz="1600">
                <a:solidFill>
                  <a:srgbClr val="202124"/>
                </a:solidFill>
                <a:highlight>
                  <a:srgbClr val="FFFFFF"/>
                </a:highlight>
                <a:latin typeface="Roboto"/>
                <a:ea typeface="Roboto"/>
                <a:cs typeface="Roboto"/>
                <a:sym typeface="Roboto"/>
              </a:rPr>
              <a:t>NCPCA Association (</a:t>
            </a:r>
            <a:r>
              <a:rPr lang="en" sz="1600" u="sng">
                <a:solidFill>
                  <a:schemeClr val="hlink"/>
                </a:solidFill>
                <a:highlight>
                  <a:srgbClr val="FFFFFF"/>
                </a:highlight>
                <a:latin typeface="Roboto"/>
                <a:ea typeface="Roboto"/>
                <a:cs typeface="Roboto"/>
                <a:sym typeface="Roboto"/>
                <a:hlinkClick r:id="rId3"/>
              </a:rPr>
              <a:t>ncpcivic@gmail.com</a:t>
            </a:r>
            <a:r>
              <a:rPr lang="en" sz="1600">
                <a:solidFill>
                  <a:srgbClr val="202124"/>
                </a:solidFill>
                <a:highlight>
                  <a:srgbClr val="FFFFFF"/>
                </a:highlight>
                <a:latin typeface="Roboto"/>
                <a:ea typeface="Roboto"/>
                <a:cs typeface="Roboto"/>
                <a:sym typeface="Roboto"/>
              </a:rPr>
              <a:t>)</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b="1"/>
          </a:p>
        </p:txBody>
      </p:sp>
      <p:sp>
        <p:nvSpPr>
          <p:cNvPr id="211" name="Google Shape;211;p2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Vice </a:t>
            </a:r>
            <a:r>
              <a:rPr lang="en"/>
              <a:t>President Report</a:t>
            </a:r>
            <a:endParaRPr/>
          </a:p>
        </p:txBody>
      </p:sp>
      <p:pic>
        <p:nvPicPr>
          <p:cNvPr id="212" name="Google Shape;212;p29"/>
          <p:cNvPicPr preferRelativeResize="0"/>
          <p:nvPr/>
        </p:nvPicPr>
        <p:blipFill>
          <a:blip r:embed="rId4">
            <a:alphaModFix/>
          </a:blip>
          <a:stretch>
            <a:fillRect/>
          </a:stretch>
        </p:blipFill>
        <p:spPr>
          <a:xfrm>
            <a:off x="4710850" y="555450"/>
            <a:ext cx="4032600" cy="403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Treasurer Report</a:t>
            </a:r>
            <a:endParaRPr/>
          </a:p>
        </p:txBody>
      </p:sp>
      <p:graphicFrame>
        <p:nvGraphicFramePr>
          <p:cNvPr id="218" name="Google Shape;218;p30"/>
          <p:cNvGraphicFramePr/>
          <p:nvPr/>
        </p:nvGraphicFramePr>
        <p:xfrm>
          <a:off x="200650" y="2705185"/>
          <a:ext cx="3000000" cy="3000000"/>
        </p:xfrm>
        <a:graphic>
          <a:graphicData uri="http://schemas.openxmlformats.org/drawingml/2006/table">
            <a:tbl>
              <a:tblPr>
                <a:noFill/>
                <a:tableStyleId>{57AFAA81-648E-4A62-B4BF-910A4054D05C}</a:tableStyleId>
              </a:tblPr>
              <a:tblGrid>
                <a:gridCol w="3078650"/>
                <a:gridCol w="996225"/>
              </a:tblGrid>
              <a:tr h="100000">
                <a:tc gridSpan="2">
                  <a:txBody>
                    <a:bodyPr/>
                    <a:lstStyle/>
                    <a:p>
                      <a:pPr indent="0" lvl="0" marL="0" rtl="0" algn="ctr">
                        <a:spcBef>
                          <a:spcPts val="0"/>
                        </a:spcBef>
                        <a:spcAft>
                          <a:spcPts val="0"/>
                        </a:spcAft>
                        <a:buNone/>
                      </a:pPr>
                      <a:r>
                        <a:rPr lang="en"/>
                        <a:t>SECU Savings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$336.73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Interest Paid YTD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$0.20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gridSpan="2">
                  <a:txBody>
                    <a:bodyPr/>
                    <a:lstStyle/>
                    <a:p>
                      <a:pPr indent="0" lvl="0" marL="0" rtl="0" algn="ctr">
                        <a:spcBef>
                          <a:spcPts val="0"/>
                        </a:spcBef>
                        <a:spcAft>
                          <a:spcPts val="0"/>
                        </a:spcAft>
                        <a:buNone/>
                      </a:pPr>
                      <a:r>
                        <a:rPr lang="en"/>
                        <a:t>Recent Transactions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00000">
                <a:tc>
                  <a:txBody>
                    <a:bodyPr/>
                    <a:lstStyle/>
                    <a:p>
                      <a:pPr indent="0" lvl="0" marL="0" rtl="0" algn="l">
                        <a:spcBef>
                          <a:spcPts val="0"/>
                        </a:spcBef>
                        <a:spcAft>
                          <a:spcPts val="0"/>
                        </a:spcAft>
                        <a:buNone/>
                      </a:pPr>
                      <a:r>
                        <a:rPr lang="en"/>
                        <a:t>Interest Credits 1/31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$0.10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19" name="Google Shape;219;p30"/>
          <p:cNvGraphicFramePr/>
          <p:nvPr/>
        </p:nvGraphicFramePr>
        <p:xfrm>
          <a:off x="200650" y="1225228"/>
          <a:ext cx="3000000" cy="3000000"/>
        </p:xfrm>
        <a:graphic>
          <a:graphicData uri="http://schemas.openxmlformats.org/drawingml/2006/table">
            <a:tbl>
              <a:tblPr>
                <a:noFill/>
                <a:tableStyleId>{57AFAA81-648E-4A62-B4BF-910A4054D05C}</a:tableStyleId>
              </a:tblPr>
              <a:tblGrid>
                <a:gridCol w="2690750"/>
                <a:gridCol w="1384125"/>
              </a:tblGrid>
              <a:tr h="396200">
                <a:tc gridSpan="2">
                  <a:txBody>
                    <a:bodyPr/>
                    <a:lstStyle/>
                    <a:p>
                      <a:pPr indent="0" lvl="0" marL="0" rtl="0" algn="ctr">
                        <a:spcBef>
                          <a:spcPts val="0"/>
                        </a:spcBef>
                        <a:spcAft>
                          <a:spcPts val="0"/>
                        </a:spcAft>
                        <a:buNone/>
                      </a:pPr>
                      <a:r>
                        <a:rPr lang="en"/>
                        <a:t>SECU Checking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$1,155.98</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25">
                <a:tc gridSpan="2">
                  <a:txBody>
                    <a:bodyPr/>
                    <a:lstStyle/>
                    <a:p>
                      <a:pPr indent="0" lvl="0" marL="0" rtl="0" algn="l">
                        <a:spcBef>
                          <a:spcPts val="0"/>
                        </a:spcBef>
                        <a:spcAft>
                          <a:spcPts val="0"/>
                        </a:spcAft>
                        <a:buNone/>
                      </a:pPr>
                      <a:r>
                        <a:rPr lang="en"/>
                        <a:t>Recent transactions: mailchimp</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
        <p:nvSpPr>
          <p:cNvPr id="220" name="Google Shape;220;p30"/>
          <p:cNvSpPr txBox="1"/>
          <p:nvPr/>
        </p:nvSpPr>
        <p:spPr>
          <a:xfrm>
            <a:off x="200650" y="4670713"/>
            <a:ext cx="324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*As of 7:00PM EST 2/12/2025</a:t>
            </a:r>
            <a:endParaRPr sz="1000">
              <a:latin typeface="Open Sans"/>
              <a:ea typeface="Open Sans"/>
              <a:cs typeface="Open Sans"/>
              <a:sym typeface="Open Sans"/>
            </a:endParaRPr>
          </a:p>
        </p:txBody>
      </p:sp>
      <p:sp>
        <p:nvSpPr>
          <p:cNvPr id="221" name="Google Shape;221;p30"/>
          <p:cNvSpPr txBox="1"/>
          <p:nvPr>
            <p:ph idx="1" type="body"/>
          </p:nvPr>
        </p:nvSpPr>
        <p:spPr>
          <a:xfrm>
            <a:off x="4401800" y="154200"/>
            <a:ext cx="4742100" cy="483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sng"/>
              <a:t>Activities</a:t>
            </a:r>
            <a:endParaRPr sz="1600"/>
          </a:p>
          <a:p>
            <a:pPr indent="-330200" lvl="0" marL="457200" rtl="0" algn="l">
              <a:lnSpc>
                <a:spcPct val="115000"/>
              </a:lnSpc>
              <a:spcBef>
                <a:spcPts val="0"/>
              </a:spcBef>
              <a:spcAft>
                <a:spcPts val="0"/>
              </a:spcAft>
              <a:buSzPts val="1600"/>
              <a:buChar char="●"/>
            </a:pPr>
            <a:r>
              <a:rPr lang="en" sz="1600"/>
              <a:t>MailChimp monthly upgrade: $13</a:t>
            </a:r>
            <a:endParaRPr sz="1600"/>
          </a:p>
          <a:p>
            <a:pPr indent="-330200" lvl="0" marL="457200" rtl="0" algn="l">
              <a:lnSpc>
                <a:spcPct val="115000"/>
              </a:lnSpc>
              <a:spcBef>
                <a:spcPts val="0"/>
              </a:spcBef>
              <a:spcAft>
                <a:spcPts val="0"/>
              </a:spcAft>
              <a:buSzPts val="1600"/>
              <a:buChar char="●"/>
            </a:pPr>
            <a:r>
              <a:rPr lang="en" sz="1600"/>
              <a:t>New Treasurer - Seeking a replacement to start training in the new year</a:t>
            </a:r>
            <a:endParaRPr sz="1600"/>
          </a:p>
          <a:p>
            <a:pPr indent="0" lvl="0" marL="0" rtl="0" algn="l">
              <a:lnSpc>
                <a:spcPct val="115000"/>
              </a:lnSpc>
              <a:spcBef>
                <a:spcPts val="0"/>
              </a:spcBef>
              <a:spcAft>
                <a:spcPts val="0"/>
              </a:spcAft>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Secretary</a:t>
            </a:r>
            <a:r>
              <a:rPr lang="en"/>
              <a:t> Report</a:t>
            </a:r>
            <a:endParaRPr/>
          </a:p>
        </p:txBody>
      </p:sp>
      <p:sp>
        <p:nvSpPr>
          <p:cNvPr id="227" name="Google Shape;227;p31"/>
          <p:cNvSpPr txBox="1"/>
          <p:nvPr>
            <p:ph idx="1" type="body"/>
          </p:nvPr>
        </p:nvSpPr>
        <p:spPr>
          <a:xfrm>
            <a:off x="352775" y="1147225"/>
            <a:ext cx="4935900" cy="3542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State your name when speaking to facilitate the </a:t>
            </a:r>
            <a:r>
              <a:rPr lang="en"/>
              <a:t>official</a:t>
            </a:r>
            <a:r>
              <a:rPr lang="en"/>
              <a:t> minutes. If on Zoom, enter your first and last name in the chat.</a:t>
            </a:r>
            <a:endParaRPr/>
          </a:p>
          <a:p>
            <a:pPr indent="-342900" lvl="0" marL="457200" rtl="0" algn="l">
              <a:lnSpc>
                <a:spcPct val="100000"/>
              </a:lnSpc>
              <a:spcBef>
                <a:spcPts val="1600"/>
              </a:spcBef>
              <a:spcAft>
                <a:spcPts val="0"/>
              </a:spcAft>
              <a:buSzPts val="1800"/>
              <a:buChar char="●"/>
            </a:pPr>
            <a:r>
              <a:rPr lang="en"/>
              <a:t>March 16 NCPCA Update email</a:t>
            </a:r>
            <a:r>
              <a:rPr lang="en"/>
              <a:t>:</a:t>
            </a:r>
            <a:endParaRPr/>
          </a:p>
          <a:p>
            <a:pPr indent="-317500" lvl="1" marL="914400" rtl="0" algn="l">
              <a:lnSpc>
                <a:spcPct val="100000"/>
              </a:lnSpc>
              <a:spcBef>
                <a:spcPts val="1600"/>
              </a:spcBef>
              <a:spcAft>
                <a:spcPts val="0"/>
              </a:spcAft>
              <a:buSzPts val="1400"/>
              <a:buChar char="○"/>
            </a:pPr>
            <a:r>
              <a:rPr lang="en"/>
              <a:t>38.5% </a:t>
            </a:r>
            <a:r>
              <a:rPr lang="en"/>
              <a:t>open rate, up from 40.6</a:t>
            </a:r>
            <a:r>
              <a:rPr lang="en"/>
              <a:t>% in Feb.</a:t>
            </a:r>
            <a:endParaRPr/>
          </a:p>
          <a:p>
            <a:pPr indent="-317500" lvl="1" marL="914400" rtl="0" algn="l">
              <a:lnSpc>
                <a:spcPct val="100000"/>
              </a:lnSpc>
              <a:spcBef>
                <a:spcPts val="1600"/>
              </a:spcBef>
              <a:spcAft>
                <a:spcPts val="0"/>
              </a:spcAft>
              <a:buSzPts val="1400"/>
              <a:buChar char="○"/>
            </a:pPr>
            <a:r>
              <a:rPr lang="en"/>
              <a:t>5.7% click rate, down from 7.3</a:t>
            </a:r>
            <a:r>
              <a:rPr lang="en"/>
              <a:t>% in Feb.</a:t>
            </a:r>
            <a:endParaRPr/>
          </a:p>
          <a:p>
            <a:pPr indent="0" lvl="0" marL="457200" rtl="0" algn="l">
              <a:lnSpc>
                <a:spcPct val="100000"/>
              </a:lnSpc>
              <a:spcBef>
                <a:spcPts val="1600"/>
              </a:spcBef>
              <a:spcAft>
                <a:spcPts val="0"/>
              </a:spcAft>
              <a:buNone/>
            </a:pPr>
            <a:r>
              <a:t/>
            </a:r>
            <a:endParaRPr/>
          </a:p>
          <a:p>
            <a:pPr indent="0" lvl="0" marL="0" rtl="0" algn="l">
              <a:spcBef>
                <a:spcPts val="1600"/>
              </a:spcBef>
              <a:spcAft>
                <a:spcPts val="1600"/>
              </a:spcAft>
              <a:buNone/>
            </a:pPr>
            <a:r>
              <a:t/>
            </a:r>
            <a:endParaRPr/>
          </a:p>
        </p:txBody>
      </p:sp>
      <p:pic>
        <p:nvPicPr>
          <p:cNvPr id="228" name="Google Shape;228;p31"/>
          <p:cNvPicPr preferRelativeResize="0"/>
          <p:nvPr/>
        </p:nvPicPr>
        <p:blipFill>
          <a:blip r:embed="rId3">
            <a:alphaModFix/>
          </a:blip>
          <a:stretch>
            <a:fillRect/>
          </a:stretch>
        </p:blipFill>
        <p:spPr>
          <a:xfrm>
            <a:off x="4799700" y="555450"/>
            <a:ext cx="4032600" cy="403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34" name="Google Shape;234;p32"/>
          <p:cNvSpPr txBox="1"/>
          <p:nvPr>
            <p:ph idx="1" type="body"/>
          </p:nvPr>
        </p:nvSpPr>
        <p:spPr>
          <a:xfrm>
            <a:off x="475225" y="1217150"/>
            <a:ext cx="3943800" cy="3354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Purple line testing began the week of March 23rd, including Baltimore Avenue/campus.</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Track </a:t>
            </a:r>
            <a:r>
              <a:rPr lang="en" sz="1200">
                <a:solidFill>
                  <a:srgbClr val="222222"/>
                </a:solidFill>
                <a:highlight>
                  <a:srgbClr val="FFFFFF"/>
                </a:highlight>
              </a:rPr>
              <a:t>construction</a:t>
            </a:r>
            <a:r>
              <a:rPr lang="en" sz="1200">
                <a:solidFill>
                  <a:srgbClr val="222222"/>
                </a:solidFill>
                <a:highlight>
                  <a:srgbClr val="FFFFFF"/>
                </a:highlight>
              </a:rPr>
              <a:t> completion at 89%.</a:t>
            </a:r>
            <a:endParaRPr sz="1200">
              <a:solidFill>
                <a:srgbClr val="222222"/>
              </a:solidFill>
              <a:highlight>
                <a:srgbClr val="FFFFFF"/>
              </a:highlight>
            </a:endParaRPr>
          </a:p>
          <a:p>
            <a:pPr indent="-285750" lvl="0" marL="457200" rtl="0" algn="l">
              <a:spcBef>
                <a:spcPts val="0"/>
              </a:spcBef>
              <a:spcAft>
                <a:spcPts val="0"/>
              </a:spcAft>
              <a:buClr>
                <a:srgbClr val="222222"/>
              </a:buClr>
              <a:buSzPts val="900"/>
              <a:buChar char="●"/>
            </a:pPr>
            <a:r>
              <a:rPr lang="en" sz="1200">
                <a:solidFill>
                  <a:srgbClr val="1A202C"/>
                </a:solidFill>
              </a:rPr>
              <a:t>Trains traveled from College Park Metro station onto Campus Drive and then through Rossborough Lane and across Route 1 before moving across campus and ending at the University of Maryland Global Campus station.</a:t>
            </a:r>
            <a:endParaRPr sz="1200">
              <a:solidFill>
                <a:srgbClr val="1A202C"/>
              </a:solidFill>
            </a:endParaRPr>
          </a:p>
          <a:p>
            <a:pPr indent="-285750" lvl="0" marL="457200" rtl="0" algn="l">
              <a:spcBef>
                <a:spcPts val="0"/>
              </a:spcBef>
              <a:spcAft>
                <a:spcPts val="0"/>
              </a:spcAft>
              <a:buClr>
                <a:srgbClr val="222222"/>
              </a:buClr>
              <a:buSzPts val="900"/>
              <a:buChar char="●"/>
            </a:pPr>
            <a:r>
              <a:rPr lang="en" sz="1200">
                <a:solidFill>
                  <a:srgbClr val="1A202C"/>
                </a:solidFill>
              </a:rPr>
              <a:t>Testing will occur nightly from 10 p.m. to 6 a.m. </a:t>
            </a:r>
            <a:endParaRPr sz="900">
              <a:solidFill>
                <a:srgbClr val="222222"/>
              </a:solidFill>
              <a:highlight>
                <a:srgbClr val="FFFFFF"/>
              </a:highlight>
            </a:endParaRPr>
          </a:p>
        </p:txBody>
      </p:sp>
      <p:pic>
        <p:nvPicPr>
          <p:cNvPr id="235" name="Google Shape;235;p32"/>
          <p:cNvPicPr preferRelativeResize="0"/>
          <p:nvPr/>
        </p:nvPicPr>
        <p:blipFill>
          <a:blip r:embed="rId3">
            <a:alphaModFix/>
          </a:blip>
          <a:stretch>
            <a:fillRect/>
          </a:stretch>
        </p:blipFill>
        <p:spPr>
          <a:xfrm>
            <a:off x="4571425" y="1299625"/>
            <a:ext cx="4420175" cy="25095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