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Economica" panose="020B060402020202020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445020-E042-4B77-AE33-ECA140F0FF99}">
  <a:tblStyle styleId="{0E445020-E042-4B77-AE33-ECA140F0FF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c6f8954bc_0_53: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c6f8954b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9846b652b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9846b652b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7c4c06dfe6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7c4c06dfe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4a56b1a9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4a56b1a9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7c4c06dfe6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7c4c06dfe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50a930a51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050a930a5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c4c06dfe6_0_21: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7c4c06dfe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7c4c06dfe6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7c4c06dfe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d908d97093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d908d9709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spcBef>
                <a:spcPts val="16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7d49ad9aa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7d49ad9aa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c6f8954bc_0_16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c6f8954bc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50496fc15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50496fc15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1667943d1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1667943d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50496fc15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50496fc15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3feb79913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3feb79913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1667943d1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1667943d1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ae4a6a3c7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ae4a6a3c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b26a5919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eb26a591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e567221b4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e567221b4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Hollywood Rd sidewalk - I think still some striping to do</a:t>
            </a:r>
            <a:endParaRPr/>
          </a:p>
          <a:p>
            <a:pPr marL="0" lvl="0" indent="0" algn="l" rtl="0">
              <a:spcBef>
                <a:spcPts val="0"/>
              </a:spcBef>
              <a:spcAft>
                <a:spcPts val="0"/>
              </a:spcAft>
              <a:buNone/>
            </a:pPr>
            <a:r>
              <a:rPr lang="en"/>
              <a:t>PSA - Pedestrians walking in bike lane along northbound Rhode Island Ave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58"/>
        <p:cNvGrpSpPr/>
        <p:nvPr/>
      </p:nvGrpSpPr>
      <p:grpSpPr>
        <a:xfrm>
          <a:off x="0" y="0"/>
          <a:ext cx="0" cy="0"/>
          <a:chOff x="0" y="0"/>
          <a:chExt cx="0" cy="0"/>
        </a:xfrm>
      </p:grpSpPr>
      <p:sp>
        <p:nvSpPr>
          <p:cNvPr id="59" name="Google Shape;59;p13"/>
          <p:cNvSpPr txBox="1">
            <a:spLocks noGrp="1"/>
          </p:cNvSpPr>
          <p:nvPr>
            <p:ph type="body" idx="1"/>
          </p:nvPr>
        </p:nvSpPr>
        <p:spPr>
          <a:xfrm>
            <a:off x="450503" y="4447448"/>
            <a:ext cx="8239200" cy="238800"/>
          </a:xfrm>
          <a:prstGeom prst="rect">
            <a:avLst/>
          </a:prstGeom>
          <a:noFill/>
          <a:ln>
            <a:noFill/>
          </a:ln>
        </p:spPr>
        <p:txBody>
          <a:bodyPr spcFirstLastPara="1" wrap="square" lIns="17150" tIns="17150" rIns="17150" bIns="17150" anchor="t" anchorCtr="0">
            <a:normAutofit/>
          </a:bodyPr>
          <a:lstStyle>
            <a:lvl1pPr marL="457200" lvl="0" indent="-228600" algn="l" rtl="0">
              <a:lnSpc>
                <a:spcPct val="100000"/>
              </a:lnSpc>
              <a:spcBef>
                <a:spcPts val="0"/>
              </a:spcBef>
              <a:spcAft>
                <a:spcPts val="0"/>
              </a:spcAft>
              <a:buClr>
                <a:srgbClr val="000000"/>
              </a:buClr>
              <a:buSzPts val="1400"/>
              <a:buFont typeface="Helvetica Neue"/>
              <a:buNone/>
              <a:defRPr sz="1400" b="1"/>
            </a:lvl1pPr>
            <a:lvl2pPr marL="914400" lvl="1" indent="-279400" algn="l" rtl="0">
              <a:lnSpc>
                <a:spcPct val="90000"/>
              </a:lnSpc>
              <a:spcBef>
                <a:spcPts val="1700"/>
              </a:spcBef>
              <a:spcAft>
                <a:spcPts val="0"/>
              </a:spcAft>
              <a:buClr>
                <a:srgbClr val="000000"/>
              </a:buClr>
              <a:buSzPts val="800"/>
              <a:buChar char="○"/>
              <a:defRPr/>
            </a:lvl2pPr>
            <a:lvl3pPr marL="1371600" lvl="2" indent="-279400" algn="l" rtl="0">
              <a:lnSpc>
                <a:spcPct val="90000"/>
              </a:lnSpc>
              <a:spcBef>
                <a:spcPts val="1700"/>
              </a:spcBef>
              <a:spcAft>
                <a:spcPts val="0"/>
              </a:spcAft>
              <a:buClr>
                <a:srgbClr val="000000"/>
              </a:buClr>
              <a:buSzPts val="800"/>
              <a:buChar char="■"/>
              <a:defRPr/>
            </a:lvl3pPr>
            <a:lvl4pPr marL="1828800" lvl="3" indent="-279400" algn="l" rtl="0">
              <a:lnSpc>
                <a:spcPct val="90000"/>
              </a:lnSpc>
              <a:spcBef>
                <a:spcPts val="1700"/>
              </a:spcBef>
              <a:spcAft>
                <a:spcPts val="0"/>
              </a:spcAft>
              <a:buClr>
                <a:srgbClr val="000000"/>
              </a:buClr>
              <a:buSzPts val="800"/>
              <a:buChar char="●"/>
              <a:defRPr/>
            </a:lvl4pPr>
            <a:lvl5pPr marL="2286000" lvl="4" indent="-279400" algn="l" rtl="0">
              <a:lnSpc>
                <a:spcPct val="90000"/>
              </a:lnSpc>
              <a:spcBef>
                <a:spcPts val="1700"/>
              </a:spcBef>
              <a:spcAft>
                <a:spcPts val="0"/>
              </a:spcAft>
              <a:buClr>
                <a:srgbClr val="000000"/>
              </a:buClr>
              <a:buSzPts val="800"/>
              <a:buChar char="○"/>
              <a:defRPr/>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60" name="Google Shape;60;p13"/>
          <p:cNvSpPr txBox="1">
            <a:spLocks noGrp="1"/>
          </p:cNvSpPr>
          <p:nvPr>
            <p:ph type="title"/>
          </p:nvPr>
        </p:nvSpPr>
        <p:spPr>
          <a:xfrm>
            <a:off x="452436" y="965622"/>
            <a:ext cx="8239200" cy="1743000"/>
          </a:xfrm>
          <a:prstGeom prst="rect">
            <a:avLst/>
          </a:prstGeom>
          <a:noFill/>
          <a:ln>
            <a:noFill/>
          </a:ln>
        </p:spPr>
        <p:txBody>
          <a:bodyPr spcFirstLastPara="1" wrap="square" lIns="19050" tIns="19050" rIns="19050" bIns="19050" anchor="b" anchorCtr="0">
            <a:normAutofit/>
          </a:bodyPr>
          <a:lstStyle>
            <a:lvl1pPr lvl="0" algn="l" rtl="0">
              <a:lnSpc>
                <a:spcPct val="80000"/>
              </a:lnSpc>
              <a:spcBef>
                <a:spcPts val="0"/>
              </a:spcBef>
              <a:spcAft>
                <a:spcPts val="0"/>
              </a:spcAft>
              <a:buClr>
                <a:srgbClr val="000000"/>
              </a:buClr>
              <a:buSzPts val="4400"/>
              <a:buFont typeface="Helvetica Neue"/>
              <a:buNone/>
              <a:defRPr sz="4400"/>
            </a:lvl1pPr>
            <a:lvl2pPr lvl="1" algn="l" rtl="0">
              <a:lnSpc>
                <a:spcPct val="80000"/>
              </a:lnSpc>
              <a:spcBef>
                <a:spcPts val="0"/>
              </a:spcBef>
              <a:spcAft>
                <a:spcPts val="0"/>
              </a:spcAft>
              <a:buClr>
                <a:srgbClr val="000000"/>
              </a:buClr>
              <a:buSzPts val="700"/>
              <a:buNone/>
              <a:defRPr/>
            </a:lvl2pPr>
            <a:lvl3pPr lvl="2" algn="l" rtl="0">
              <a:lnSpc>
                <a:spcPct val="80000"/>
              </a:lnSpc>
              <a:spcBef>
                <a:spcPts val="0"/>
              </a:spcBef>
              <a:spcAft>
                <a:spcPts val="0"/>
              </a:spcAft>
              <a:buClr>
                <a:srgbClr val="000000"/>
              </a:buClr>
              <a:buSzPts val="700"/>
              <a:buNone/>
              <a:defRPr/>
            </a:lvl3pPr>
            <a:lvl4pPr lvl="3" algn="l" rtl="0">
              <a:lnSpc>
                <a:spcPct val="80000"/>
              </a:lnSpc>
              <a:spcBef>
                <a:spcPts val="0"/>
              </a:spcBef>
              <a:spcAft>
                <a:spcPts val="0"/>
              </a:spcAft>
              <a:buClr>
                <a:srgbClr val="000000"/>
              </a:buClr>
              <a:buSzPts val="700"/>
              <a:buNone/>
              <a:defRPr/>
            </a:lvl4pPr>
            <a:lvl5pPr lvl="4" algn="l" rtl="0">
              <a:lnSpc>
                <a:spcPct val="80000"/>
              </a:lnSpc>
              <a:spcBef>
                <a:spcPts val="0"/>
              </a:spcBef>
              <a:spcAft>
                <a:spcPts val="0"/>
              </a:spcAft>
              <a:buClr>
                <a:srgbClr val="000000"/>
              </a:buClr>
              <a:buSzPts val="700"/>
              <a:buNone/>
              <a:defRPr/>
            </a:lvl5pPr>
            <a:lvl6pPr lvl="5" algn="l" rtl="0">
              <a:lnSpc>
                <a:spcPct val="80000"/>
              </a:lnSpc>
              <a:spcBef>
                <a:spcPts val="0"/>
              </a:spcBef>
              <a:spcAft>
                <a:spcPts val="0"/>
              </a:spcAft>
              <a:buClr>
                <a:srgbClr val="000000"/>
              </a:buClr>
              <a:buSzPts val="700"/>
              <a:buNone/>
              <a:defRPr/>
            </a:lvl6pPr>
            <a:lvl7pPr lvl="6" algn="l" rtl="0">
              <a:lnSpc>
                <a:spcPct val="80000"/>
              </a:lnSpc>
              <a:spcBef>
                <a:spcPts val="0"/>
              </a:spcBef>
              <a:spcAft>
                <a:spcPts val="0"/>
              </a:spcAft>
              <a:buClr>
                <a:srgbClr val="000000"/>
              </a:buClr>
              <a:buSzPts val="700"/>
              <a:buNone/>
              <a:defRPr/>
            </a:lvl7pPr>
            <a:lvl8pPr lvl="7" algn="l" rtl="0">
              <a:lnSpc>
                <a:spcPct val="80000"/>
              </a:lnSpc>
              <a:spcBef>
                <a:spcPts val="0"/>
              </a:spcBef>
              <a:spcAft>
                <a:spcPts val="0"/>
              </a:spcAft>
              <a:buClr>
                <a:srgbClr val="000000"/>
              </a:buClr>
              <a:buSzPts val="700"/>
              <a:buNone/>
              <a:defRPr/>
            </a:lvl8pPr>
            <a:lvl9pPr lvl="8" algn="l" rtl="0">
              <a:lnSpc>
                <a:spcPct val="80000"/>
              </a:lnSpc>
              <a:spcBef>
                <a:spcPts val="0"/>
              </a:spcBef>
              <a:spcAft>
                <a:spcPts val="0"/>
              </a:spcAft>
              <a:buClr>
                <a:srgbClr val="000000"/>
              </a:buClr>
              <a:buSzPts val="700"/>
              <a:buNone/>
              <a:defRPr/>
            </a:lvl9pPr>
          </a:lstStyle>
          <a:p>
            <a:endParaRPr/>
          </a:p>
        </p:txBody>
      </p:sp>
      <p:sp>
        <p:nvSpPr>
          <p:cNvPr id="61" name="Google Shape;61;p13"/>
          <p:cNvSpPr txBox="1">
            <a:spLocks noGrp="1"/>
          </p:cNvSpPr>
          <p:nvPr>
            <p:ph type="body" idx="2"/>
          </p:nvPr>
        </p:nvSpPr>
        <p:spPr>
          <a:xfrm>
            <a:off x="450503" y="2708696"/>
            <a:ext cx="8239200" cy="714300"/>
          </a:xfrm>
          <a:prstGeom prst="rect">
            <a:avLst/>
          </a:prstGeom>
          <a:noFill/>
          <a:ln>
            <a:noFill/>
          </a:ln>
        </p:spPr>
        <p:txBody>
          <a:bodyPr spcFirstLastPara="1" wrap="square" lIns="19050" tIns="19050" rIns="19050" bIns="19050" anchor="t" anchorCtr="0">
            <a:normAutofit/>
          </a:bodyPr>
          <a:lstStyle>
            <a:lvl1pPr marL="457200" lvl="0" indent="-228600" algn="l" rtl="0">
              <a:lnSpc>
                <a:spcPct val="100000"/>
              </a:lnSpc>
              <a:spcBef>
                <a:spcPts val="0"/>
              </a:spcBef>
              <a:spcAft>
                <a:spcPts val="0"/>
              </a:spcAft>
              <a:buClr>
                <a:srgbClr val="000000"/>
              </a:buClr>
              <a:buSzPts val="2100"/>
              <a:buFont typeface="Helvetica Neue"/>
              <a:buNone/>
              <a:defRPr sz="2100" b="1"/>
            </a:lvl1pPr>
            <a:lvl2pPr marL="914400" lvl="1" indent="-228600" algn="l" rtl="0">
              <a:lnSpc>
                <a:spcPct val="100000"/>
              </a:lnSpc>
              <a:spcBef>
                <a:spcPts val="0"/>
              </a:spcBef>
              <a:spcAft>
                <a:spcPts val="0"/>
              </a:spcAft>
              <a:buClr>
                <a:srgbClr val="000000"/>
              </a:buClr>
              <a:buSzPts val="2100"/>
              <a:buFont typeface="Helvetica Neue"/>
              <a:buNone/>
              <a:defRPr sz="2100" b="1"/>
            </a:lvl2pPr>
            <a:lvl3pPr marL="1371600" lvl="2" indent="-228600" algn="l" rtl="0">
              <a:lnSpc>
                <a:spcPct val="100000"/>
              </a:lnSpc>
              <a:spcBef>
                <a:spcPts val="0"/>
              </a:spcBef>
              <a:spcAft>
                <a:spcPts val="0"/>
              </a:spcAft>
              <a:buClr>
                <a:srgbClr val="000000"/>
              </a:buClr>
              <a:buSzPts val="2100"/>
              <a:buFont typeface="Helvetica Neue"/>
              <a:buNone/>
              <a:defRPr sz="2100" b="1"/>
            </a:lvl3pPr>
            <a:lvl4pPr marL="1828800" lvl="3" indent="-228600" algn="l" rtl="0">
              <a:lnSpc>
                <a:spcPct val="100000"/>
              </a:lnSpc>
              <a:spcBef>
                <a:spcPts val="0"/>
              </a:spcBef>
              <a:spcAft>
                <a:spcPts val="0"/>
              </a:spcAft>
              <a:buClr>
                <a:srgbClr val="000000"/>
              </a:buClr>
              <a:buSzPts val="2100"/>
              <a:buFont typeface="Helvetica Neue"/>
              <a:buNone/>
              <a:defRPr sz="2100" b="1"/>
            </a:lvl4pPr>
            <a:lvl5pPr marL="2286000" lvl="4" indent="-228600" algn="l" rtl="0">
              <a:lnSpc>
                <a:spcPct val="100000"/>
              </a:lnSpc>
              <a:spcBef>
                <a:spcPts val="0"/>
              </a:spcBef>
              <a:spcAft>
                <a:spcPts val="0"/>
              </a:spcAft>
              <a:buClr>
                <a:srgbClr val="000000"/>
              </a:buClr>
              <a:buSzPts val="2100"/>
              <a:buFont typeface="Helvetica Neue"/>
              <a:buNone/>
              <a:defRPr sz="2100" b="1"/>
            </a:lvl5pPr>
            <a:lvl6pPr marL="2743200" lvl="5" indent="-279400" algn="l" rtl="0">
              <a:lnSpc>
                <a:spcPct val="90000"/>
              </a:lnSpc>
              <a:spcBef>
                <a:spcPts val="1700"/>
              </a:spcBef>
              <a:spcAft>
                <a:spcPts val="0"/>
              </a:spcAft>
              <a:buClr>
                <a:srgbClr val="000000"/>
              </a:buClr>
              <a:buSzPts val="800"/>
              <a:buChar char="■"/>
              <a:defRPr/>
            </a:lvl6pPr>
            <a:lvl7pPr marL="3200400" lvl="6" indent="-279400" algn="l" rtl="0">
              <a:lnSpc>
                <a:spcPct val="90000"/>
              </a:lnSpc>
              <a:spcBef>
                <a:spcPts val="1700"/>
              </a:spcBef>
              <a:spcAft>
                <a:spcPts val="0"/>
              </a:spcAft>
              <a:buClr>
                <a:srgbClr val="000000"/>
              </a:buClr>
              <a:buSzPts val="800"/>
              <a:buChar char="●"/>
              <a:defRPr/>
            </a:lvl7pPr>
            <a:lvl8pPr marL="3657600" lvl="7" indent="-279400" algn="l" rtl="0">
              <a:lnSpc>
                <a:spcPct val="90000"/>
              </a:lnSpc>
              <a:spcBef>
                <a:spcPts val="1700"/>
              </a:spcBef>
              <a:spcAft>
                <a:spcPts val="0"/>
              </a:spcAft>
              <a:buClr>
                <a:srgbClr val="000000"/>
              </a:buClr>
              <a:buSzPts val="800"/>
              <a:buChar char="○"/>
              <a:defRPr/>
            </a:lvl8pPr>
            <a:lvl9pPr marL="4114800" lvl="8" indent="-279400" algn="l" rtl="0">
              <a:lnSpc>
                <a:spcPct val="90000"/>
              </a:lnSpc>
              <a:spcBef>
                <a:spcPts val="1700"/>
              </a:spcBef>
              <a:spcAft>
                <a:spcPts val="0"/>
              </a:spcAft>
              <a:buClr>
                <a:srgbClr val="000000"/>
              </a:buClr>
              <a:buSzPts val="800"/>
              <a:buChar char="■"/>
              <a:defRPr/>
            </a:lvl9pPr>
          </a:lstStyle>
          <a:p>
            <a:endParaRPr/>
          </a:p>
        </p:txBody>
      </p:sp>
      <p:sp>
        <p:nvSpPr>
          <p:cNvPr id="62" name="Google Shape;62;p13"/>
          <p:cNvSpPr txBox="1">
            <a:spLocks noGrp="1"/>
          </p:cNvSpPr>
          <p:nvPr>
            <p:ph type="sldNum" idx="12"/>
          </p:nvPr>
        </p:nvSpPr>
        <p:spPr>
          <a:xfrm>
            <a:off x="4500562" y="4905375"/>
            <a:ext cx="138300" cy="146100"/>
          </a:xfrm>
          <a:prstGeom prst="rect">
            <a:avLst/>
          </a:prstGeom>
          <a:noFill/>
          <a:ln>
            <a:noFill/>
          </a:ln>
        </p:spPr>
        <p:txBody>
          <a:bodyPr spcFirstLastPara="1" wrap="square" lIns="19050" tIns="19050" rIns="19050" bIns="19050" anchor="b" anchorCtr="0">
            <a:spAutoFit/>
          </a:bodyPr>
          <a:lstStyle>
            <a:lvl1pPr marL="0" lvl="0" indent="0" algn="ctr" rtl="0">
              <a:lnSpc>
                <a:spcPct val="100000"/>
              </a:lnSpc>
              <a:spcBef>
                <a:spcPts val="0"/>
              </a:spcBef>
              <a:spcAft>
                <a:spcPts val="0"/>
              </a:spcAft>
              <a:buClr>
                <a:srgbClr val="000000"/>
              </a:buClr>
              <a:buSzPts val="700"/>
              <a:buFont typeface="Helvetica Neue"/>
              <a:buNone/>
              <a:defRPr sz="700">
                <a:solidFill>
                  <a:srgbClr val="000000"/>
                </a:solidFill>
              </a:defRPr>
            </a:lvl1pPr>
            <a:lvl2pPr marL="0" lvl="1" indent="0" algn="ctr" rtl="0">
              <a:lnSpc>
                <a:spcPct val="100000"/>
              </a:lnSpc>
              <a:spcBef>
                <a:spcPts val="0"/>
              </a:spcBef>
              <a:spcAft>
                <a:spcPts val="0"/>
              </a:spcAft>
              <a:buClr>
                <a:srgbClr val="000000"/>
              </a:buClr>
              <a:buSzPts val="700"/>
              <a:buFont typeface="Helvetica Neue"/>
              <a:buNone/>
              <a:defRPr sz="700">
                <a:solidFill>
                  <a:srgbClr val="000000"/>
                </a:solidFill>
              </a:defRPr>
            </a:lvl2pPr>
            <a:lvl3pPr marL="0" lvl="2" indent="0" algn="ctr" rtl="0">
              <a:lnSpc>
                <a:spcPct val="100000"/>
              </a:lnSpc>
              <a:spcBef>
                <a:spcPts val="0"/>
              </a:spcBef>
              <a:spcAft>
                <a:spcPts val="0"/>
              </a:spcAft>
              <a:buClr>
                <a:srgbClr val="000000"/>
              </a:buClr>
              <a:buSzPts val="700"/>
              <a:buFont typeface="Helvetica Neue"/>
              <a:buNone/>
              <a:defRPr sz="700">
                <a:solidFill>
                  <a:srgbClr val="000000"/>
                </a:solidFill>
              </a:defRPr>
            </a:lvl3pPr>
            <a:lvl4pPr marL="0" lvl="3" indent="0" algn="ctr" rtl="0">
              <a:lnSpc>
                <a:spcPct val="100000"/>
              </a:lnSpc>
              <a:spcBef>
                <a:spcPts val="0"/>
              </a:spcBef>
              <a:spcAft>
                <a:spcPts val="0"/>
              </a:spcAft>
              <a:buClr>
                <a:srgbClr val="000000"/>
              </a:buClr>
              <a:buSzPts val="700"/>
              <a:buFont typeface="Helvetica Neue"/>
              <a:buNone/>
              <a:defRPr sz="700">
                <a:solidFill>
                  <a:srgbClr val="000000"/>
                </a:solidFill>
              </a:defRPr>
            </a:lvl4pPr>
            <a:lvl5pPr marL="0" lvl="4" indent="0" algn="ctr" rtl="0">
              <a:lnSpc>
                <a:spcPct val="100000"/>
              </a:lnSpc>
              <a:spcBef>
                <a:spcPts val="0"/>
              </a:spcBef>
              <a:spcAft>
                <a:spcPts val="0"/>
              </a:spcAft>
              <a:buClr>
                <a:srgbClr val="000000"/>
              </a:buClr>
              <a:buSzPts val="700"/>
              <a:buFont typeface="Helvetica Neue"/>
              <a:buNone/>
              <a:defRPr sz="700">
                <a:solidFill>
                  <a:srgbClr val="000000"/>
                </a:solidFill>
              </a:defRPr>
            </a:lvl5pPr>
            <a:lvl6pPr marL="0" lvl="5" indent="0" algn="ctr" rtl="0">
              <a:lnSpc>
                <a:spcPct val="100000"/>
              </a:lnSpc>
              <a:spcBef>
                <a:spcPts val="0"/>
              </a:spcBef>
              <a:spcAft>
                <a:spcPts val="0"/>
              </a:spcAft>
              <a:buClr>
                <a:srgbClr val="000000"/>
              </a:buClr>
              <a:buSzPts val="700"/>
              <a:buFont typeface="Helvetica Neue"/>
              <a:buNone/>
              <a:defRPr sz="700">
                <a:solidFill>
                  <a:srgbClr val="000000"/>
                </a:solidFill>
              </a:defRPr>
            </a:lvl6pPr>
            <a:lvl7pPr marL="0" lvl="6" indent="0" algn="ctr" rtl="0">
              <a:lnSpc>
                <a:spcPct val="100000"/>
              </a:lnSpc>
              <a:spcBef>
                <a:spcPts val="0"/>
              </a:spcBef>
              <a:spcAft>
                <a:spcPts val="0"/>
              </a:spcAft>
              <a:buClr>
                <a:srgbClr val="000000"/>
              </a:buClr>
              <a:buSzPts val="700"/>
              <a:buFont typeface="Helvetica Neue"/>
              <a:buNone/>
              <a:defRPr sz="700">
                <a:solidFill>
                  <a:srgbClr val="000000"/>
                </a:solidFill>
              </a:defRPr>
            </a:lvl7pPr>
            <a:lvl8pPr marL="0" lvl="7" indent="0" algn="ctr" rtl="0">
              <a:lnSpc>
                <a:spcPct val="100000"/>
              </a:lnSpc>
              <a:spcBef>
                <a:spcPts val="0"/>
              </a:spcBef>
              <a:spcAft>
                <a:spcPts val="0"/>
              </a:spcAft>
              <a:buClr>
                <a:srgbClr val="000000"/>
              </a:buClr>
              <a:buSzPts val="700"/>
              <a:buFont typeface="Helvetica Neue"/>
              <a:buNone/>
              <a:defRPr sz="700">
                <a:solidFill>
                  <a:srgbClr val="000000"/>
                </a:solidFill>
              </a:defRPr>
            </a:lvl8pPr>
            <a:lvl9pPr marL="0" lvl="8" indent="0" algn="ctr" rtl="0">
              <a:lnSpc>
                <a:spcPct val="100000"/>
              </a:lnSpc>
              <a:spcBef>
                <a:spcPts val="0"/>
              </a:spcBef>
              <a:spcAft>
                <a:spcPts val="0"/>
              </a:spcAft>
              <a:buClr>
                <a:srgbClr val="000000"/>
              </a:buClr>
              <a:buSzPts val="700"/>
              <a:buFont typeface="Helvetica Neue"/>
              <a:buNone/>
              <a:defRPr sz="700">
                <a:solidFill>
                  <a:srgbClr val="000000"/>
                </a:solidFill>
              </a:defRPr>
            </a:lvl9pPr>
          </a:lstStyle>
          <a:p>
            <a:pPr marL="0" lvl="0" indent="0" algn="ctr" rtl="0">
              <a:spcBef>
                <a:spcPts val="0"/>
              </a:spcBef>
              <a:spcAft>
                <a:spcPts val="0"/>
              </a:spcAft>
              <a:buNone/>
            </a:pPr>
            <a:fld id="{00000000-1234-1234-1234-123412341234}" type="slidenum">
              <a:rPr lang="en"/>
              <a:t>‹#›</a:t>
            </a:fld>
            <a:endParaRPr sz="1000">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5" name="Google Shape;65;p14"/>
          <p:cNvSpPr>
            <a:spLocks noGrp="1"/>
          </p:cNvSpPr>
          <p:nvPr>
            <p:ph type="pic" idx="2"/>
          </p:nvPr>
        </p:nvSpPr>
        <p:spPr>
          <a:xfrm>
            <a:off x="3887391" y="740569"/>
            <a:ext cx="4629300" cy="3655200"/>
          </a:xfrm>
          <a:prstGeom prst="rect">
            <a:avLst/>
          </a:prstGeom>
          <a:noFill/>
          <a:ln>
            <a:noFill/>
          </a:ln>
        </p:spPr>
      </p:sp>
      <p:sp>
        <p:nvSpPr>
          <p:cNvPr id="66" name="Google Shape;66;p1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1600"/>
              </a:spcBef>
              <a:spcAft>
                <a:spcPts val="0"/>
              </a:spcAft>
              <a:buClr>
                <a:schemeClr val="dk1"/>
              </a:buClr>
              <a:buSzPts val="1100"/>
              <a:buNone/>
              <a:defRPr sz="1100"/>
            </a:lvl2pPr>
            <a:lvl3pPr marL="1371600" lvl="2" indent="-228600" algn="l" rtl="0">
              <a:lnSpc>
                <a:spcPct val="90000"/>
              </a:lnSpc>
              <a:spcBef>
                <a:spcPts val="1600"/>
              </a:spcBef>
              <a:spcAft>
                <a:spcPts val="0"/>
              </a:spcAft>
              <a:buClr>
                <a:schemeClr val="dk1"/>
              </a:buClr>
              <a:buSzPts val="900"/>
              <a:buNone/>
              <a:defRPr sz="900"/>
            </a:lvl3pPr>
            <a:lvl4pPr marL="1828800" lvl="3" indent="-228600" algn="l" rtl="0">
              <a:lnSpc>
                <a:spcPct val="90000"/>
              </a:lnSpc>
              <a:spcBef>
                <a:spcPts val="1600"/>
              </a:spcBef>
              <a:spcAft>
                <a:spcPts val="0"/>
              </a:spcAft>
              <a:buClr>
                <a:schemeClr val="dk1"/>
              </a:buClr>
              <a:buSzPts val="800"/>
              <a:buNone/>
              <a:defRPr sz="800"/>
            </a:lvl4pPr>
            <a:lvl5pPr marL="2286000" lvl="4" indent="-228600" algn="l" rtl="0">
              <a:lnSpc>
                <a:spcPct val="90000"/>
              </a:lnSpc>
              <a:spcBef>
                <a:spcPts val="1600"/>
              </a:spcBef>
              <a:spcAft>
                <a:spcPts val="0"/>
              </a:spcAft>
              <a:buClr>
                <a:schemeClr val="dk1"/>
              </a:buClr>
              <a:buSzPts val="800"/>
              <a:buNone/>
              <a:defRPr sz="800"/>
            </a:lvl5pPr>
            <a:lvl6pPr marL="2743200" lvl="5" indent="-228600" algn="l" rtl="0">
              <a:lnSpc>
                <a:spcPct val="90000"/>
              </a:lnSpc>
              <a:spcBef>
                <a:spcPts val="1600"/>
              </a:spcBef>
              <a:spcAft>
                <a:spcPts val="0"/>
              </a:spcAft>
              <a:buClr>
                <a:schemeClr val="dk1"/>
              </a:buClr>
              <a:buSzPts val="800"/>
              <a:buNone/>
              <a:defRPr sz="800"/>
            </a:lvl6pPr>
            <a:lvl7pPr marL="3200400" lvl="6" indent="-228600" algn="l" rtl="0">
              <a:lnSpc>
                <a:spcPct val="90000"/>
              </a:lnSpc>
              <a:spcBef>
                <a:spcPts val="1600"/>
              </a:spcBef>
              <a:spcAft>
                <a:spcPts val="0"/>
              </a:spcAft>
              <a:buClr>
                <a:schemeClr val="dk1"/>
              </a:buClr>
              <a:buSzPts val="800"/>
              <a:buNone/>
              <a:defRPr sz="800"/>
            </a:lvl7pPr>
            <a:lvl8pPr marL="3657600" lvl="7" indent="-228600" algn="l" rtl="0">
              <a:lnSpc>
                <a:spcPct val="90000"/>
              </a:lnSpc>
              <a:spcBef>
                <a:spcPts val="1600"/>
              </a:spcBef>
              <a:spcAft>
                <a:spcPts val="0"/>
              </a:spcAft>
              <a:buClr>
                <a:schemeClr val="dk1"/>
              </a:buClr>
              <a:buSzPts val="800"/>
              <a:buNone/>
              <a:defRPr sz="800"/>
            </a:lvl8pPr>
            <a:lvl9pPr marL="4114800" lvl="8" indent="-228600" algn="l" rtl="0">
              <a:lnSpc>
                <a:spcPct val="90000"/>
              </a:lnSpc>
              <a:spcBef>
                <a:spcPts val="1600"/>
              </a:spcBef>
              <a:spcAft>
                <a:spcPts val="1600"/>
              </a:spcAft>
              <a:buClr>
                <a:schemeClr val="dk1"/>
              </a:buClr>
              <a:buSzPts val="800"/>
              <a:buNone/>
              <a:defRPr sz="800"/>
            </a:lvl9pPr>
          </a:lstStyle>
          <a:p>
            <a:endParaRPr/>
          </a:p>
        </p:txBody>
      </p:sp>
      <p:sp>
        <p:nvSpPr>
          <p:cNvPr id="67" name="Google Shape;67;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8" name="Google Shape;68;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9" name="Google Shape;69;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wisecities.u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drive.google.com/file/d/1JXoB3IhckXKuM0mRg5wOLBKtjq8oeEHL/view?usp=drive_link" TargetMode="External"/><Relationship Id="rId5" Type="http://schemas.openxmlformats.org/officeDocument/2006/relationships/hyperlink" Target="https://www.facebook.com/groups/cpwiseevents" TargetMode="External"/><Relationship Id="rId4" Type="http://schemas.openxmlformats.org/officeDocument/2006/relationships/hyperlink" Target="https://wiseconnect.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NCPCivic@gmail.co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ncpcivic@gmail.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NCPCivic@gmail.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s://www.collegeparkmd.gov/projects" TargetMode="External"/><Relationship Id="rId4" Type="http://schemas.openxmlformats.org/officeDocument/2006/relationships/hyperlink" Target="https://www.collegeparkmd.gov/plan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ctrTitle"/>
          </p:nvPr>
        </p:nvSpPr>
        <p:spPr>
          <a:xfrm>
            <a:off x="2515600" y="1444250"/>
            <a:ext cx="35838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NCPCA </a:t>
            </a:r>
            <a:endParaRPr/>
          </a:p>
          <a:p>
            <a:pPr marL="0" lvl="0" indent="0" algn="ctr" rtl="0">
              <a:spcBef>
                <a:spcPts val="0"/>
              </a:spcBef>
              <a:spcAft>
                <a:spcPts val="0"/>
              </a:spcAft>
              <a:buNone/>
            </a:pPr>
            <a:r>
              <a:rPr lang="en"/>
              <a:t>September Meeting</a:t>
            </a:r>
            <a:endParaRPr/>
          </a:p>
        </p:txBody>
      </p:sp>
      <p:sp>
        <p:nvSpPr>
          <p:cNvPr id="75" name="Google Shape;75;p15"/>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September 11th,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247375" y="179250"/>
            <a:ext cx="69315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Events Committee Director Report</a:t>
            </a:r>
            <a:endParaRPr/>
          </a:p>
        </p:txBody>
      </p:sp>
      <p:sp>
        <p:nvSpPr>
          <p:cNvPr id="137" name="Google Shape;137;p24"/>
          <p:cNvSpPr txBox="1">
            <a:spLocks noGrp="1"/>
          </p:cNvSpPr>
          <p:nvPr>
            <p:ph type="body" idx="1"/>
          </p:nvPr>
        </p:nvSpPr>
        <p:spPr>
          <a:xfrm>
            <a:off x="352775" y="1010550"/>
            <a:ext cx="4360800" cy="39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North College Park Events</a:t>
            </a:r>
            <a:endParaRPr sz="1700"/>
          </a:p>
          <a:p>
            <a:pPr marL="457200" lvl="0" indent="-336550" algn="l" rtl="0">
              <a:spcBef>
                <a:spcPts val="1600"/>
              </a:spcBef>
              <a:spcAft>
                <a:spcPts val="0"/>
              </a:spcAft>
              <a:buSzPts val="1700"/>
              <a:buChar char="●"/>
            </a:pPr>
            <a:r>
              <a:rPr lang="en" sz="1700" b="1"/>
              <a:t>Community Martial Arts</a:t>
            </a:r>
            <a:r>
              <a:rPr lang="en" sz="1700"/>
              <a:t> - Every Sunday, 9:30am, Hollywood Park</a:t>
            </a:r>
            <a:endParaRPr sz="1700"/>
          </a:p>
          <a:p>
            <a:pPr marL="457200" lvl="0" indent="0" algn="l" rtl="0">
              <a:spcBef>
                <a:spcPts val="1600"/>
              </a:spcBef>
              <a:spcAft>
                <a:spcPts val="0"/>
              </a:spcAft>
              <a:buNone/>
            </a:pPr>
            <a:r>
              <a:rPr lang="en" sz="1700"/>
              <a:t>Join your neighbors to practice martial arts in a friendly setting guided by two-time world championship contender, long-time instructor, and North College Park resident Donnie Scally.</a:t>
            </a:r>
            <a:endParaRPr sz="1700"/>
          </a:p>
          <a:p>
            <a:pPr marL="914400" lvl="0" indent="0" algn="l" rtl="0">
              <a:spcBef>
                <a:spcPts val="1600"/>
              </a:spcBef>
              <a:spcAft>
                <a:spcPts val="0"/>
              </a:spcAft>
              <a:buNone/>
            </a:pPr>
            <a:endParaRPr sz="1700"/>
          </a:p>
          <a:p>
            <a:pPr marL="0" lvl="0" indent="0" algn="l" rtl="0">
              <a:spcBef>
                <a:spcPts val="1600"/>
              </a:spcBef>
              <a:spcAft>
                <a:spcPts val="1600"/>
              </a:spcAft>
              <a:buNone/>
            </a:pPr>
            <a:endParaRPr sz="1700"/>
          </a:p>
        </p:txBody>
      </p:sp>
      <p:pic>
        <p:nvPicPr>
          <p:cNvPr id="138" name="Google Shape;138;p24"/>
          <p:cNvPicPr preferRelativeResize="0"/>
          <p:nvPr/>
        </p:nvPicPr>
        <p:blipFill>
          <a:blip r:embed="rId3">
            <a:alphaModFix/>
          </a:blip>
          <a:stretch>
            <a:fillRect/>
          </a:stretch>
        </p:blipFill>
        <p:spPr>
          <a:xfrm>
            <a:off x="5690575" y="1010552"/>
            <a:ext cx="2642575" cy="3495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247375" y="179250"/>
            <a:ext cx="69315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Events Committee Director Report</a:t>
            </a:r>
            <a:endParaRPr/>
          </a:p>
        </p:txBody>
      </p:sp>
      <p:sp>
        <p:nvSpPr>
          <p:cNvPr id="144" name="Google Shape;144;p25"/>
          <p:cNvSpPr txBox="1">
            <a:spLocks noGrp="1"/>
          </p:cNvSpPr>
          <p:nvPr>
            <p:ph type="body" idx="1"/>
          </p:nvPr>
        </p:nvSpPr>
        <p:spPr>
          <a:xfrm>
            <a:off x="352775" y="1010550"/>
            <a:ext cx="4219200" cy="39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North College Park Events</a:t>
            </a:r>
            <a:endParaRPr sz="1700"/>
          </a:p>
          <a:p>
            <a:pPr marL="457200" lvl="0" indent="-336550" algn="l" rtl="0">
              <a:spcBef>
                <a:spcPts val="1600"/>
              </a:spcBef>
              <a:spcAft>
                <a:spcPts val="0"/>
              </a:spcAft>
              <a:buSzPts val="1700"/>
              <a:buChar char="●"/>
            </a:pPr>
            <a:r>
              <a:rPr lang="en" sz="1700" b="1"/>
              <a:t>Hollywood Farmers Market </a:t>
            </a:r>
            <a:r>
              <a:rPr lang="en" sz="1700"/>
              <a:t>- Saturday, 10am-2pm, Mom’s Parking Lot</a:t>
            </a:r>
            <a:endParaRPr sz="1700"/>
          </a:p>
          <a:p>
            <a:pPr marL="914400" lvl="1" indent="-336550" algn="l" rtl="0">
              <a:spcBef>
                <a:spcPts val="0"/>
              </a:spcBef>
              <a:spcAft>
                <a:spcPts val="0"/>
              </a:spcAft>
              <a:buSzPts val="1700"/>
              <a:buChar char="○"/>
            </a:pPr>
            <a:r>
              <a:rPr lang="en" sz="1700"/>
              <a:t>Food &amp; produce vendors</a:t>
            </a:r>
            <a:endParaRPr sz="1700"/>
          </a:p>
          <a:p>
            <a:pPr marL="914400" lvl="1" indent="-336550" algn="l" rtl="0">
              <a:spcBef>
                <a:spcPts val="0"/>
              </a:spcBef>
              <a:spcAft>
                <a:spcPts val="0"/>
              </a:spcAft>
              <a:buSzPts val="1700"/>
              <a:buChar char="○"/>
            </a:pPr>
            <a:r>
              <a:rPr lang="en" sz="1700"/>
              <a:t>Arts &amp; crafts</a:t>
            </a:r>
            <a:endParaRPr sz="1700"/>
          </a:p>
          <a:p>
            <a:pPr marL="914400" lvl="1" indent="-336550" algn="l" rtl="0">
              <a:spcBef>
                <a:spcPts val="0"/>
              </a:spcBef>
              <a:spcAft>
                <a:spcPts val="0"/>
              </a:spcAft>
              <a:buSzPts val="1700"/>
              <a:buChar char="○"/>
            </a:pPr>
            <a:r>
              <a:rPr lang="en" sz="1700"/>
              <a:t>Music</a:t>
            </a:r>
            <a:endParaRPr sz="1700"/>
          </a:p>
          <a:p>
            <a:pPr marL="914400" lvl="1" indent="-336550" algn="l" rtl="0">
              <a:spcBef>
                <a:spcPts val="0"/>
              </a:spcBef>
              <a:spcAft>
                <a:spcPts val="0"/>
              </a:spcAft>
              <a:buSzPts val="1700"/>
              <a:buChar char="○"/>
            </a:pPr>
            <a:r>
              <a:rPr lang="en" sz="1700"/>
              <a:t>Local businesses</a:t>
            </a:r>
            <a:endParaRPr sz="1700"/>
          </a:p>
          <a:p>
            <a:pPr marL="914400" lvl="0" indent="0" algn="l" rtl="0">
              <a:spcBef>
                <a:spcPts val="1600"/>
              </a:spcBef>
              <a:spcAft>
                <a:spcPts val="0"/>
              </a:spcAft>
              <a:buNone/>
            </a:pPr>
            <a:endParaRPr sz="1700"/>
          </a:p>
          <a:p>
            <a:pPr marL="0" lvl="0" indent="0" algn="l" rtl="0">
              <a:spcBef>
                <a:spcPts val="1600"/>
              </a:spcBef>
              <a:spcAft>
                <a:spcPts val="1600"/>
              </a:spcAft>
              <a:buNone/>
            </a:pPr>
            <a:endParaRPr sz="1700"/>
          </a:p>
        </p:txBody>
      </p:sp>
      <p:pic>
        <p:nvPicPr>
          <p:cNvPr id="145" name="Google Shape;145;p25"/>
          <p:cNvPicPr preferRelativeResize="0"/>
          <p:nvPr/>
        </p:nvPicPr>
        <p:blipFill>
          <a:blip r:embed="rId3">
            <a:alphaModFix/>
          </a:blip>
          <a:stretch>
            <a:fillRect/>
          </a:stretch>
        </p:blipFill>
        <p:spPr>
          <a:xfrm>
            <a:off x="5329100" y="1155100"/>
            <a:ext cx="2963976" cy="3814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0"/>
            <a:ext cx="85206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City Events</a:t>
            </a:r>
            <a:endParaRPr/>
          </a:p>
        </p:txBody>
      </p:sp>
      <p:sp>
        <p:nvSpPr>
          <p:cNvPr id="151" name="Google Shape;151;p26"/>
          <p:cNvSpPr txBox="1">
            <a:spLocks noGrp="1"/>
          </p:cNvSpPr>
          <p:nvPr>
            <p:ph type="body" idx="1"/>
          </p:nvPr>
        </p:nvSpPr>
        <p:spPr>
          <a:xfrm>
            <a:off x="311700" y="559575"/>
            <a:ext cx="8520600" cy="446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Bailamos!</a:t>
            </a:r>
            <a:r>
              <a:rPr lang="en" sz="1700"/>
              <a:t> - Friday, September 19th, 7:30pm, College Park Woods Clubhouse.</a:t>
            </a:r>
            <a:endParaRPr sz="1700"/>
          </a:p>
          <a:p>
            <a:pPr marL="1828800" lvl="0" indent="-336550" algn="l" rtl="0">
              <a:spcBef>
                <a:spcPts val="1600"/>
              </a:spcBef>
              <a:spcAft>
                <a:spcPts val="0"/>
              </a:spcAft>
              <a:buSzPts val="1700"/>
              <a:buChar char="●"/>
            </a:pPr>
            <a:r>
              <a:rPr lang="en" sz="1700"/>
              <a:t>Celebrate Hispanic Heritage Month.</a:t>
            </a:r>
            <a:endParaRPr sz="1700"/>
          </a:p>
          <a:p>
            <a:pPr marL="1828800" lvl="0" indent="-336550" algn="l" rtl="0">
              <a:spcBef>
                <a:spcPts val="0"/>
              </a:spcBef>
              <a:spcAft>
                <a:spcPts val="0"/>
              </a:spcAft>
              <a:buSzPts val="1700"/>
              <a:buChar char="●"/>
            </a:pPr>
            <a:r>
              <a:rPr lang="en" sz="1700"/>
              <a:t>Live music, kid-friendly activities, food trucks, and community exhibitors.</a:t>
            </a:r>
            <a:endParaRPr sz="1700"/>
          </a:p>
          <a:p>
            <a:pPr marL="0" lvl="0" indent="0" algn="l" rtl="0">
              <a:spcBef>
                <a:spcPts val="1600"/>
              </a:spcBef>
              <a:spcAft>
                <a:spcPts val="0"/>
              </a:spcAft>
              <a:buNone/>
            </a:pPr>
            <a:r>
              <a:rPr lang="en" sz="1700" b="1"/>
              <a:t>Public Safety Meeting</a:t>
            </a:r>
            <a:r>
              <a:rPr lang="en" sz="1700"/>
              <a:t> - Monday, October 6th, 7:00pm, City Hall Community Room</a:t>
            </a:r>
            <a:endParaRPr sz="1700"/>
          </a:p>
          <a:p>
            <a:pPr marL="1828800" lvl="0" indent="-336550" algn="l" rtl="0">
              <a:spcBef>
                <a:spcPts val="1600"/>
              </a:spcBef>
              <a:spcAft>
                <a:spcPts val="0"/>
              </a:spcAft>
              <a:buSzPts val="1700"/>
              <a:buChar char="●"/>
            </a:pPr>
            <a:r>
              <a:rPr lang="en" sz="1700"/>
              <a:t>Discuss City-wide crime statistics, incidents of public interest, and other safety related topics with elected officials and police.</a:t>
            </a:r>
            <a:endParaRPr sz="1700"/>
          </a:p>
          <a:p>
            <a:pPr marL="0" lvl="0" indent="0" algn="l" rtl="0">
              <a:spcBef>
                <a:spcPts val="1600"/>
              </a:spcBef>
              <a:spcAft>
                <a:spcPts val="0"/>
              </a:spcAft>
              <a:buNone/>
            </a:pPr>
            <a:r>
              <a:rPr lang="en" sz="1700" b="1"/>
              <a:t>College Park Day </a:t>
            </a:r>
            <a:r>
              <a:rPr lang="en" sz="1700"/>
              <a:t>- Saturday, October 18th, 12:00pm</a:t>
            </a:r>
            <a:endParaRPr sz="1700"/>
          </a:p>
          <a:p>
            <a:pPr marL="1828800" lvl="0" indent="-336550" algn="l" rtl="0">
              <a:spcBef>
                <a:spcPts val="1600"/>
              </a:spcBef>
              <a:spcAft>
                <a:spcPts val="0"/>
              </a:spcAft>
              <a:buSzPts val="1700"/>
              <a:buChar char="●"/>
            </a:pPr>
            <a:r>
              <a:rPr lang="en" sz="1700"/>
              <a:t>College Park’s signature event. Come celebrate the city with food vendors/trucks, live music, inflatables, and activities for all ages. </a:t>
            </a:r>
            <a:endParaRPr sz="17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0"/>
            <a:ext cx="85206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City Events</a:t>
            </a:r>
            <a:endParaRPr/>
          </a:p>
        </p:txBody>
      </p:sp>
      <p:sp>
        <p:nvSpPr>
          <p:cNvPr id="157" name="Google Shape;157;p27"/>
          <p:cNvSpPr txBox="1">
            <a:spLocks noGrp="1"/>
          </p:cNvSpPr>
          <p:nvPr>
            <p:ph type="body" idx="1"/>
          </p:nvPr>
        </p:nvSpPr>
        <p:spPr>
          <a:xfrm>
            <a:off x="311700" y="559575"/>
            <a:ext cx="8520600" cy="446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rgbClr val="222222"/>
                </a:solidFill>
                <a:highlight>
                  <a:srgbClr val="FFFFFF"/>
                </a:highlight>
                <a:latin typeface="Arial"/>
                <a:ea typeface="Arial"/>
                <a:cs typeface="Arial"/>
                <a:sym typeface="Arial"/>
              </a:rPr>
              <a:t>Social Activities for Older Adults Launched by WISE Connect</a:t>
            </a:r>
            <a:endParaRPr sz="1100" b="1">
              <a:solidFill>
                <a:srgbClr val="222222"/>
              </a:solidFill>
              <a:highlight>
                <a:srgbClr val="FFFFFF"/>
              </a:highlight>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From coffee meetups to board games to art sessions, this group is free to join and welcomes you!</a:t>
            </a:r>
            <a:endParaRPr sz="1200">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WISE Connect (</a:t>
            </a:r>
            <a:r>
              <a:rPr lang="en" sz="1200" u="sng">
                <a:solidFill>
                  <a:srgbClr val="1155CC"/>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www.wisecities.us</a:t>
            </a:r>
            <a:r>
              <a:rPr lang="en" sz="1200">
                <a:solidFill>
                  <a:srgbClr val="222222"/>
                </a:solidFill>
                <a:highlight>
                  <a:srgbClr val="FFFFFF"/>
                </a:highlight>
                <a:latin typeface="Arial"/>
                <a:ea typeface="Arial"/>
                <a:cs typeface="Arial"/>
                <a:sym typeface="Arial"/>
              </a:rPr>
              <a:t>) was founded by UMD alumni to foster connection, engagement, and fulfillment all life long. This year, the City of College Park is partnering with WISE Connect to offer social and recreational activities for residents over age 55.</a:t>
            </a:r>
            <a:endParaRPr sz="1200">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initiative engages local businesses to host the group, offering discounts and age-friendly setups. Participating businesses starting September include Proteus Brews, The Greene Turtle, The Board &amp; Brew, Sardi's, Dog Haus Biergarten, Shop Made in MD, Bowlero, Ledo Pizza, with more to come. Have a favorite spot to meet? Let the team know!</a:t>
            </a:r>
            <a:endParaRPr sz="1200">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Social connection is key to good health! Come meet new people, get special discounts, explore new places, and have fun! Rides to events will be arranged as needed to ensure transportation is not a barrier to participating.</a:t>
            </a:r>
            <a:endParaRPr sz="1200">
              <a:latin typeface="Arial"/>
              <a:ea typeface="Arial"/>
              <a:cs typeface="Arial"/>
              <a:sym typeface="Arial"/>
            </a:endParaRPr>
          </a:p>
          <a:p>
            <a:pPr marL="0" lvl="0" indent="0" algn="l" rtl="0">
              <a:spcBef>
                <a:spcPts val="1600"/>
              </a:spcBef>
              <a:spcAft>
                <a:spcPts val="0"/>
              </a:spcAft>
              <a:buClr>
                <a:schemeClr val="dk1"/>
              </a:buClr>
              <a:buSzPts val="1100"/>
              <a:buFont typeface="Arial"/>
              <a:buNone/>
            </a:pPr>
            <a:r>
              <a:rPr lang="en" sz="1200">
                <a:solidFill>
                  <a:srgbClr val="222222"/>
                </a:solidFill>
                <a:highlight>
                  <a:srgbClr val="FFFFFF"/>
                </a:highlight>
                <a:latin typeface="Arial"/>
                <a:ea typeface="Arial"/>
                <a:cs typeface="Arial"/>
                <a:sym typeface="Arial"/>
              </a:rPr>
              <a:t>The calendar of upcoming events can be found at </a:t>
            </a:r>
            <a:r>
              <a:rPr lang="en" sz="1200" u="sng">
                <a:solidFill>
                  <a:srgbClr val="1155CC"/>
                </a:solidFill>
                <a:highlight>
                  <a:srgbClr val="FFFFFF"/>
                </a:highlight>
                <a:latin typeface="Arial"/>
                <a:ea typeface="Arial"/>
                <a:cs typeface="Arial"/>
                <a:sym typeface="Arial"/>
                <a:hlinkClick r:id="rId4">
                  <a:extLst>
                    <a:ext uri="{A12FA001-AC4F-418D-AE19-62706E023703}">
                      <ahyp:hlinkClr xmlns:ahyp="http://schemas.microsoft.com/office/drawing/2018/hyperlinkcolor" val="tx"/>
                    </a:ext>
                  </a:extLst>
                </a:hlinkClick>
              </a:rPr>
              <a:t>https://wiseconnect.us/</a:t>
            </a:r>
            <a:r>
              <a:rPr lang="en" sz="1200">
                <a:solidFill>
                  <a:srgbClr val="222222"/>
                </a:solidFill>
                <a:highlight>
                  <a:srgbClr val="FFFFFF"/>
                </a:highlight>
                <a:latin typeface="Arial"/>
                <a:ea typeface="Arial"/>
                <a:cs typeface="Arial"/>
                <a:sym typeface="Arial"/>
              </a:rPr>
              <a:t> or in the Facebook group at </a:t>
            </a:r>
            <a:r>
              <a:rPr lang="en" sz="1200" u="sng">
                <a:solidFill>
                  <a:srgbClr val="1155CC"/>
                </a:solidFill>
                <a:highlight>
                  <a:srgbClr val="FFFFFF"/>
                </a:highlight>
                <a:latin typeface="Arial"/>
                <a:ea typeface="Arial"/>
                <a:cs typeface="Arial"/>
                <a:sym typeface="Arial"/>
                <a:hlinkClick r:id="rId5">
                  <a:extLst>
                    <a:ext uri="{A12FA001-AC4F-418D-AE19-62706E023703}">
                      <ahyp:hlinkClr xmlns:ahyp="http://schemas.microsoft.com/office/drawing/2018/hyperlinkcolor" val="tx"/>
                    </a:ext>
                  </a:extLst>
                </a:hlinkClick>
              </a:rPr>
              <a:t>https://www.facebook.com/groups/cpwiseevents</a:t>
            </a:r>
            <a:r>
              <a:rPr lang="en" sz="1200">
                <a:solidFill>
                  <a:srgbClr val="222222"/>
                </a:solidFill>
                <a:highlight>
                  <a:srgbClr val="FFFFFF"/>
                </a:highlight>
                <a:latin typeface="Arial"/>
                <a:ea typeface="Arial"/>
                <a:cs typeface="Arial"/>
                <a:sym typeface="Arial"/>
              </a:rPr>
              <a:t>, as well as in the attached PDF.</a:t>
            </a:r>
            <a:endParaRPr sz="1200">
              <a:latin typeface="Arial"/>
              <a:ea typeface="Arial"/>
              <a:cs typeface="Arial"/>
              <a:sym typeface="Arial"/>
            </a:endParaRPr>
          </a:p>
          <a:p>
            <a:pPr marL="0" lvl="0" indent="0" algn="l" rtl="0">
              <a:spcBef>
                <a:spcPts val="1600"/>
              </a:spcBef>
              <a:spcAft>
                <a:spcPts val="0"/>
              </a:spcAft>
              <a:buNone/>
            </a:pPr>
            <a:r>
              <a:rPr lang="en" sz="1200">
                <a:solidFill>
                  <a:srgbClr val="222222"/>
                </a:solidFill>
                <a:highlight>
                  <a:srgbClr val="FFFFFF"/>
                </a:highlight>
                <a:latin typeface="Arial"/>
                <a:ea typeface="Arial"/>
                <a:cs typeface="Arial"/>
                <a:sym typeface="Arial"/>
              </a:rPr>
              <a:t>To sign up or ask questions, contact Marie Brodsky by email (</a:t>
            </a:r>
            <a:r>
              <a:rPr lang="en" sz="1200">
                <a:solidFill>
                  <a:srgbClr val="1155CC"/>
                </a:solidFill>
                <a:highlight>
                  <a:srgbClr val="FFFFFF"/>
                </a:highlight>
                <a:latin typeface="Arial"/>
                <a:ea typeface="Arial"/>
                <a:cs typeface="Arial"/>
                <a:sym typeface="Arial"/>
              </a:rPr>
              <a:t>marie@wiseconnect.us</a:t>
            </a:r>
            <a:r>
              <a:rPr lang="en" sz="1200">
                <a:solidFill>
                  <a:srgbClr val="222222"/>
                </a:solidFill>
                <a:highlight>
                  <a:srgbClr val="FFFFFF"/>
                </a:highlight>
                <a:latin typeface="Arial"/>
                <a:ea typeface="Arial"/>
                <a:cs typeface="Arial"/>
                <a:sym typeface="Arial"/>
              </a:rPr>
              <a:t>) or phone (571-354-6626).</a:t>
            </a:r>
            <a:endParaRPr sz="1200">
              <a:solidFill>
                <a:srgbClr val="222222"/>
              </a:solidFill>
              <a:highlight>
                <a:srgbClr val="FFFFFF"/>
              </a:highlight>
              <a:latin typeface="Arial"/>
              <a:ea typeface="Arial"/>
              <a:cs typeface="Arial"/>
              <a:sym typeface="Arial"/>
            </a:endParaRPr>
          </a:p>
          <a:p>
            <a:pPr marL="0" lvl="0" indent="0" algn="l" rtl="0">
              <a:spcBef>
                <a:spcPts val="1600"/>
              </a:spcBef>
              <a:spcAft>
                <a:spcPts val="1600"/>
              </a:spcAft>
              <a:buNone/>
            </a:pPr>
            <a:r>
              <a:rPr lang="en" sz="1200" u="sng">
                <a:solidFill>
                  <a:schemeClr val="hlink"/>
                </a:solidFill>
                <a:highlight>
                  <a:srgbClr val="FFFFFF"/>
                </a:highlight>
                <a:latin typeface="Arial"/>
                <a:ea typeface="Arial"/>
                <a:cs typeface="Arial"/>
                <a:sym typeface="Arial"/>
                <a:hlinkClick r:id="rId6"/>
              </a:rPr>
              <a:t>WISE September Events Schedule (College Park)</a:t>
            </a:r>
            <a:endParaRPr sz="1200">
              <a:solidFill>
                <a:srgbClr val="222222"/>
              </a:solidFill>
              <a:highlight>
                <a:srgbClr val="FFFFFF"/>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Events Committee Director</a:t>
            </a:r>
            <a:endParaRPr/>
          </a:p>
        </p:txBody>
      </p:sp>
      <p:sp>
        <p:nvSpPr>
          <p:cNvPr id="163" name="Google Shape;163;p28"/>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Position is currently vacant.</a:t>
            </a:r>
            <a:endParaRPr/>
          </a:p>
          <a:p>
            <a:pPr marL="457200" lvl="0" indent="-342900" algn="l" rtl="0">
              <a:spcBef>
                <a:spcPts val="0"/>
              </a:spcBef>
              <a:spcAft>
                <a:spcPts val="0"/>
              </a:spcAft>
              <a:buSzPts val="1800"/>
              <a:buChar char="●"/>
            </a:pPr>
            <a:r>
              <a:rPr lang="en"/>
              <a:t>Send email to </a:t>
            </a:r>
            <a:r>
              <a:rPr lang="en" u="sng">
                <a:solidFill>
                  <a:schemeClr val="accent5"/>
                </a:solidFill>
                <a:hlinkClick r:id="rId3">
                  <a:extLst>
                    <a:ext uri="{A12FA001-AC4F-418D-AE19-62706E023703}">
                      <ahyp:hlinkClr xmlns:ahyp="http://schemas.microsoft.com/office/drawing/2018/hyperlinkcolor" val="tx"/>
                    </a:ext>
                  </a:extLst>
                </a:hlinkClick>
              </a:rPr>
              <a:t>NCPCivic@gmail.com</a:t>
            </a:r>
            <a:r>
              <a:rPr lang="en"/>
              <a:t> if interested. Include a small blurb about your experience and why you’re interested in filling the vacancy.</a:t>
            </a:r>
            <a:endParaRPr/>
          </a:p>
          <a:p>
            <a:pPr marL="45720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ctrTitle"/>
          </p:nvPr>
        </p:nvSpPr>
        <p:spPr>
          <a:xfrm>
            <a:off x="2515600" y="1444250"/>
            <a:ext cx="35838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Samosas Wine &amp; Spirits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Member Dues</a:t>
            </a:r>
            <a:endParaRPr/>
          </a:p>
        </p:txBody>
      </p:sp>
      <p:sp>
        <p:nvSpPr>
          <p:cNvPr id="174" name="Google Shape;174;p3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Currently $10/member annually.</a:t>
            </a:r>
            <a:endParaRPr/>
          </a:p>
          <a:p>
            <a:pPr marL="457200" lvl="0" indent="-342900" algn="l" rtl="0">
              <a:spcBef>
                <a:spcPts val="0"/>
              </a:spcBef>
              <a:spcAft>
                <a:spcPts val="0"/>
              </a:spcAft>
              <a:buSzPts val="1800"/>
              <a:buChar char="●"/>
            </a:pPr>
            <a:r>
              <a:rPr lang="en"/>
              <a:t>Options include changing the amount charged and/or frequency, moving to a donation based system, removing dues altogether, or a combination of multiple options.</a:t>
            </a:r>
            <a:endParaRPr/>
          </a:p>
          <a:p>
            <a:pPr marL="457200" lvl="0" indent="-342900" algn="l" rtl="0">
              <a:spcBef>
                <a:spcPts val="0"/>
              </a:spcBef>
              <a:spcAft>
                <a:spcPts val="0"/>
              </a:spcAft>
              <a:buSzPts val="1800"/>
              <a:buChar char="●"/>
            </a:pPr>
            <a:r>
              <a:rPr lang="en"/>
              <a:t>Examine the impact on membership and participation.</a:t>
            </a:r>
            <a:endParaRPr/>
          </a:p>
          <a:p>
            <a:pPr marL="45720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78"/>
        <p:cNvGrpSpPr/>
        <p:nvPr/>
      </p:nvGrpSpPr>
      <p:grpSpPr>
        <a:xfrm>
          <a:off x="0" y="0"/>
          <a:ext cx="0" cy="0"/>
          <a:chOff x="0" y="0"/>
          <a:chExt cx="0" cy="0"/>
        </a:xfrm>
      </p:grpSpPr>
      <p:sp>
        <p:nvSpPr>
          <p:cNvPr id="179" name="Google Shape;179;p31"/>
          <p:cNvSpPr txBox="1">
            <a:spLocks noGrp="1"/>
          </p:cNvSpPr>
          <p:nvPr>
            <p:ph type="body" idx="1"/>
          </p:nvPr>
        </p:nvSpPr>
        <p:spPr>
          <a:xfrm>
            <a:off x="332250" y="218850"/>
            <a:ext cx="8479500" cy="4705800"/>
          </a:xfrm>
          <a:prstGeom prst="rect">
            <a:avLst/>
          </a:prstGeom>
        </p:spPr>
        <p:txBody>
          <a:bodyPr spcFirstLastPara="1" wrap="square" lIns="91425" tIns="91425" rIns="91425" bIns="91425" anchor="t" anchorCtr="0">
            <a:noAutofit/>
          </a:bodyPr>
          <a:lstStyle/>
          <a:p>
            <a:pPr marL="457200" lvl="0" indent="0" algn="ctr" rtl="0">
              <a:spcBef>
                <a:spcPts val="0"/>
              </a:spcBef>
              <a:spcAft>
                <a:spcPts val="0"/>
              </a:spcAft>
              <a:buNone/>
            </a:pPr>
            <a:r>
              <a:rPr lang="en" sz="2400"/>
              <a:t>Motion</a:t>
            </a:r>
            <a:endParaRPr sz="2400"/>
          </a:p>
          <a:p>
            <a:pPr marL="457200" lvl="0" indent="0" algn="l" rtl="0">
              <a:spcBef>
                <a:spcPts val="1600"/>
              </a:spcBef>
              <a:spcAft>
                <a:spcPts val="0"/>
              </a:spcAft>
              <a:buClr>
                <a:schemeClr val="dk1"/>
              </a:buClr>
              <a:buSzPts val="1100"/>
              <a:buFont typeface="Arial"/>
              <a:buNone/>
            </a:pPr>
            <a:endParaRPr/>
          </a:p>
          <a:p>
            <a:pPr marL="457200" lvl="0" indent="0" algn="l" rtl="0">
              <a:spcBef>
                <a:spcPts val="1600"/>
              </a:spcBef>
              <a:spcAft>
                <a:spcPts val="0"/>
              </a:spcAft>
              <a:buClr>
                <a:schemeClr val="dk1"/>
              </a:buClr>
              <a:buSzPts val="1100"/>
              <a:buFont typeface="Arial"/>
              <a:buNone/>
            </a:pPr>
            <a:endParaRPr/>
          </a:p>
          <a:p>
            <a:pPr marL="457200" lvl="0" indent="0" algn="l" rtl="0">
              <a:spcBef>
                <a:spcPts val="1600"/>
              </a:spcBef>
              <a:spcAft>
                <a:spcPts val="0"/>
              </a:spcAft>
              <a:buClr>
                <a:schemeClr val="dk1"/>
              </a:buClr>
              <a:buSzPts val="1100"/>
              <a:buFont typeface="Arial"/>
              <a:buNone/>
            </a:pPr>
            <a:r>
              <a:rPr lang="en"/>
              <a:t>I move that . . .</a:t>
            </a:r>
            <a:endParaRPr/>
          </a:p>
          <a:p>
            <a:pPr marL="457200" lvl="0" indent="0" algn="l" rtl="0">
              <a:spcBef>
                <a:spcPts val="1600"/>
              </a:spcBef>
              <a:spcAft>
                <a:spcPts val="0"/>
              </a:spcAft>
              <a:buClr>
                <a:schemeClr val="dk1"/>
              </a:buClr>
              <a:buSzPts val="1100"/>
              <a:buFont typeface="Arial"/>
              <a:buNone/>
            </a:pPr>
            <a:endParaRPr/>
          </a:p>
          <a:p>
            <a:pPr marL="457200" lvl="0" indent="0" algn="ctr" rtl="0">
              <a:spcBef>
                <a:spcPts val="1600"/>
              </a:spcBef>
              <a:spcAft>
                <a:spcPts val="0"/>
              </a:spcAft>
              <a:buNone/>
            </a:pPr>
            <a:endParaRPr sz="2400"/>
          </a:p>
          <a:p>
            <a:pPr marL="457200" lvl="0" indent="0" algn="l" rtl="0">
              <a:spcBef>
                <a:spcPts val="1600"/>
              </a:spcBef>
              <a:spcAft>
                <a:spcPts val="0"/>
              </a:spcAft>
              <a:buNone/>
            </a:pPr>
            <a:endParaRPr sz="1700"/>
          </a:p>
          <a:p>
            <a:pPr marL="0" lvl="0" indent="0" algn="l" rtl="0">
              <a:spcBef>
                <a:spcPts val="16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Unscheduled Motions and Announcements</a:t>
            </a:r>
            <a:endParaRPr/>
          </a:p>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title" idx="4294967295"/>
          </p:nvPr>
        </p:nvSpPr>
        <p:spPr>
          <a:xfrm>
            <a:off x="311700" y="546000"/>
            <a:ext cx="8520600" cy="107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lt2"/>
                </a:solidFill>
              </a:rPr>
              <a:t>Our Next Meeting: October 9th, 2025</a:t>
            </a:r>
            <a:endParaRPr>
              <a:solidFill>
                <a:schemeClr val="lt2"/>
              </a:solidFill>
            </a:endParaRPr>
          </a:p>
        </p:txBody>
      </p:sp>
      <p:sp>
        <p:nvSpPr>
          <p:cNvPr id="190" name="Google Shape;190;p33"/>
          <p:cNvSpPr txBox="1">
            <a:spLocks noGrp="1"/>
          </p:cNvSpPr>
          <p:nvPr>
            <p:ph type="body" idx="4294967295"/>
          </p:nvPr>
        </p:nvSpPr>
        <p:spPr>
          <a:xfrm>
            <a:off x="311700" y="1740096"/>
            <a:ext cx="8520600" cy="543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 and we’re so excited to see you then! </a:t>
            </a:r>
            <a:endParaRPr/>
          </a:p>
        </p:txBody>
      </p:sp>
      <p:pic>
        <p:nvPicPr>
          <p:cNvPr id="191" name="Google Shape;191;p33" descr="Hands forming the shape of a heart around he sun at sunset"/>
          <p:cNvPicPr preferRelativeResize="0"/>
          <p:nvPr/>
        </p:nvPicPr>
        <p:blipFill rotWithShape="1">
          <a:blip r:embed="rId3">
            <a:alphaModFix/>
          </a:blip>
          <a:srcRect l="8008" t="16576" r="18043"/>
          <a:stretch/>
        </p:blipFill>
        <p:spPr>
          <a:xfrm>
            <a:off x="3184201" y="2697675"/>
            <a:ext cx="2775600" cy="2088000"/>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3921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Agenda</a:t>
            </a:r>
            <a:endParaRPr/>
          </a:p>
        </p:txBody>
      </p:sp>
      <p:sp>
        <p:nvSpPr>
          <p:cNvPr id="81" name="Google Shape;81;p16"/>
          <p:cNvSpPr txBox="1">
            <a:spLocks noGrp="1"/>
          </p:cNvSpPr>
          <p:nvPr>
            <p:ph type="body" idx="4294967295"/>
          </p:nvPr>
        </p:nvSpPr>
        <p:spPr>
          <a:xfrm>
            <a:off x="311700" y="1210450"/>
            <a:ext cx="6531600" cy="36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t>7:30 - Consent to Record, Call to Order, Agenda Approval, Minutes Approval</a:t>
            </a:r>
            <a:endParaRPr sz="1300"/>
          </a:p>
          <a:p>
            <a:pPr marL="0" lvl="0" indent="0" algn="l" rtl="0">
              <a:spcBef>
                <a:spcPts val="1600"/>
              </a:spcBef>
              <a:spcAft>
                <a:spcPts val="0"/>
              </a:spcAft>
              <a:buClr>
                <a:schemeClr val="dk1"/>
              </a:buClr>
              <a:buSzPts val="1100"/>
              <a:buFont typeface="Arial"/>
              <a:buNone/>
            </a:pPr>
            <a:r>
              <a:rPr lang="en" sz="1300"/>
              <a:t>7:35 - Officer Reports</a:t>
            </a:r>
            <a:endParaRPr sz="1300"/>
          </a:p>
          <a:p>
            <a:pPr marL="0" lvl="0" indent="0" algn="l" rtl="0">
              <a:spcBef>
                <a:spcPts val="1600"/>
              </a:spcBef>
              <a:spcAft>
                <a:spcPts val="0"/>
              </a:spcAft>
              <a:buClr>
                <a:schemeClr val="dk1"/>
              </a:buClr>
              <a:buSzPts val="1100"/>
              <a:buFont typeface="Arial"/>
              <a:buNone/>
            </a:pPr>
            <a:r>
              <a:rPr lang="en" sz="1300"/>
              <a:t>7:50 - Samosas Wine &amp; Spirits Presentation</a:t>
            </a:r>
            <a:endParaRPr sz="1300"/>
          </a:p>
          <a:p>
            <a:pPr marL="0" lvl="0" indent="0" algn="l" rtl="0">
              <a:spcBef>
                <a:spcPts val="1600"/>
              </a:spcBef>
              <a:spcAft>
                <a:spcPts val="0"/>
              </a:spcAft>
              <a:buClr>
                <a:schemeClr val="dk1"/>
              </a:buClr>
              <a:buSzPts val="1100"/>
              <a:buFont typeface="Arial"/>
              <a:buNone/>
            </a:pPr>
            <a:r>
              <a:rPr lang="en" sz="1300"/>
              <a:t>8:05 - Dues Status</a:t>
            </a:r>
            <a:endParaRPr sz="1300"/>
          </a:p>
          <a:p>
            <a:pPr marL="0" lvl="0" indent="0" algn="l" rtl="0">
              <a:spcBef>
                <a:spcPts val="1600"/>
              </a:spcBef>
              <a:spcAft>
                <a:spcPts val="0"/>
              </a:spcAft>
              <a:buClr>
                <a:schemeClr val="dk1"/>
              </a:buClr>
              <a:buSzPts val="1100"/>
              <a:buFont typeface="Arial"/>
              <a:buNone/>
            </a:pPr>
            <a:r>
              <a:rPr lang="en" sz="1300"/>
              <a:t>8:25 - Unscheduled Motions and Announcements </a:t>
            </a:r>
            <a:endParaRPr sz="1300"/>
          </a:p>
          <a:p>
            <a:pPr marL="0" lvl="0" indent="0" algn="l" rtl="0">
              <a:spcBef>
                <a:spcPts val="1600"/>
              </a:spcBef>
              <a:spcAft>
                <a:spcPts val="0"/>
              </a:spcAft>
              <a:buClr>
                <a:schemeClr val="dk1"/>
              </a:buClr>
              <a:buSzPts val="1100"/>
              <a:buFont typeface="Arial"/>
              <a:buNone/>
            </a:pPr>
            <a:r>
              <a:rPr lang="en" sz="1300"/>
              <a:t>8:30 - Motion to Adjourn</a:t>
            </a:r>
            <a:endParaRPr sz="1300"/>
          </a:p>
          <a:p>
            <a:pPr marL="0" lvl="0" indent="0" algn="l" rtl="0">
              <a:spcBef>
                <a:spcPts val="1600"/>
              </a:spcBef>
              <a:spcAft>
                <a:spcPts val="0"/>
              </a:spcAft>
              <a:buClr>
                <a:schemeClr val="dk1"/>
              </a:buClr>
              <a:buSzPts val="1100"/>
              <a:buFont typeface="Arial"/>
              <a:buNone/>
            </a:pPr>
            <a:endParaRPr sz="1400"/>
          </a:p>
          <a:p>
            <a:pPr marL="0" lvl="0" indent="0" algn="l" rtl="0">
              <a:spcBef>
                <a:spcPts val="1600"/>
              </a:spcBef>
              <a:spcAft>
                <a:spcPts val="0"/>
              </a:spcAft>
              <a:buClr>
                <a:schemeClr val="dk1"/>
              </a:buClr>
              <a:buSzPts val="1100"/>
              <a:buFont typeface="Arial"/>
              <a:buNone/>
            </a:pPr>
            <a:endParaRPr sz="1600"/>
          </a:p>
          <a:p>
            <a:pPr marL="0" lvl="0" indent="0" algn="l" rtl="0">
              <a:lnSpc>
                <a:spcPct val="200000"/>
              </a:lnSpc>
              <a:spcBef>
                <a:spcPts val="1600"/>
              </a:spcBef>
              <a:spcAft>
                <a:spcPts val="0"/>
              </a:spcAft>
              <a:buNone/>
            </a:pP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148000"/>
            <a:ext cx="8520600" cy="153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Motion to Approve </a:t>
            </a:r>
            <a:endParaRPr/>
          </a:p>
          <a:p>
            <a:pPr marL="0" lvl="0" indent="0" algn="ctr" rtl="0">
              <a:spcBef>
                <a:spcPts val="0"/>
              </a:spcBef>
              <a:spcAft>
                <a:spcPts val="0"/>
              </a:spcAft>
              <a:buNone/>
            </a:pPr>
            <a:r>
              <a:rPr lang="en"/>
              <a:t>Minutes</a:t>
            </a:r>
            <a:endParaRPr/>
          </a:p>
        </p:txBody>
      </p:sp>
      <p:sp>
        <p:nvSpPr>
          <p:cNvPr id="87" name="Google Shape;87;p17"/>
          <p:cNvSpPr txBox="1"/>
          <p:nvPr/>
        </p:nvSpPr>
        <p:spPr>
          <a:xfrm>
            <a:off x="503825" y="1681900"/>
            <a:ext cx="8038500" cy="2647500"/>
          </a:xfrm>
          <a:prstGeom prst="rect">
            <a:avLst/>
          </a:prstGeom>
          <a:noFill/>
          <a:ln>
            <a:noFill/>
          </a:ln>
        </p:spPr>
        <p:txBody>
          <a:bodyPr spcFirstLastPara="1" wrap="square" lIns="91425" tIns="91425" rIns="91425" bIns="91425" anchor="t" anchorCtr="0">
            <a:spAutoFit/>
          </a:bodyPr>
          <a:lstStyle/>
          <a:p>
            <a:pPr marL="457200" lvl="0" indent="-330200" algn="l" rtl="0">
              <a:lnSpc>
                <a:spcPct val="15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I move to approve the June minutes as posted on the NCPCA website and provided to members before this meeting.</a:t>
            </a:r>
            <a:endParaRPr sz="1600">
              <a:solidFill>
                <a:schemeClr val="dk1"/>
              </a:solidFill>
              <a:latin typeface="Open Sans"/>
              <a:ea typeface="Open Sans"/>
              <a:cs typeface="Open Sans"/>
              <a:sym typeface="Open Sans"/>
            </a:endParaRPr>
          </a:p>
          <a:p>
            <a:pPr marL="914400" lvl="1" indent="-330200" algn="l" rtl="0">
              <a:lnSpc>
                <a:spcPct val="150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Discussion and Vote</a:t>
            </a:r>
            <a:endParaRPr sz="1600">
              <a:solidFill>
                <a:schemeClr val="dk1"/>
              </a:solidFill>
              <a:latin typeface="Open Sans"/>
              <a:ea typeface="Open Sans"/>
              <a:cs typeface="Open Sans"/>
              <a:sym typeface="Open Sans"/>
            </a:endParaRPr>
          </a:p>
          <a:p>
            <a:pPr marL="457200" lvl="0" indent="0" algn="l" rtl="0">
              <a:lnSpc>
                <a:spcPct val="150000"/>
              </a:lnSpc>
              <a:spcBef>
                <a:spcPts val="0"/>
              </a:spcBef>
              <a:spcAft>
                <a:spcPts val="0"/>
              </a:spcAft>
              <a:buNone/>
            </a:pPr>
            <a:endParaRPr sz="1600">
              <a:latin typeface="Open Sans"/>
              <a:ea typeface="Open Sans"/>
              <a:cs typeface="Open Sans"/>
              <a:sym typeface="Open Sans"/>
            </a:endParaRPr>
          </a:p>
          <a:p>
            <a:pPr marL="457200" lvl="0" indent="0" algn="l" rtl="0">
              <a:lnSpc>
                <a:spcPct val="150000"/>
              </a:lnSpc>
              <a:spcBef>
                <a:spcPts val="0"/>
              </a:spcBef>
              <a:spcAft>
                <a:spcPts val="0"/>
              </a:spcAft>
              <a:buNone/>
            </a:pPr>
            <a:endParaRPr sz="1600">
              <a:solidFill>
                <a:schemeClr val="dk1"/>
              </a:solidFill>
              <a:latin typeface="Open Sans"/>
              <a:ea typeface="Open Sans"/>
              <a:cs typeface="Open Sans"/>
              <a:sym typeface="Open Sans"/>
            </a:endParaRPr>
          </a:p>
          <a:p>
            <a:pPr marL="457200" lvl="0" indent="0" algn="l" rtl="0">
              <a:lnSpc>
                <a:spcPct val="150000"/>
              </a:lnSpc>
              <a:spcBef>
                <a:spcPts val="0"/>
              </a:spcBef>
              <a:spcAft>
                <a:spcPts val="0"/>
              </a:spcAft>
              <a:buClr>
                <a:schemeClr val="dk1"/>
              </a:buClr>
              <a:buSzPts val="1100"/>
              <a:buFont typeface="Arial"/>
              <a:buNone/>
            </a:pPr>
            <a:endParaRPr sz="1600">
              <a:solidFill>
                <a:schemeClr val="dk1"/>
              </a:solidFill>
              <a:latin typeface="Open Sans"/>
              <a:ea typeface="Open Sans"/>
              <a:cs typeface="Open Sans"/>
              <a:sym typeface="Open Sans"/>
            </a:endParaRPr>
          </a:p>
          <a:p>
            <a:pPr marL="457200" lvl="0" indent="0" algn="l" rtl="0">
              <a:lnSpc>
                <a:spcPct val="150000"/>
              </a:lnSpc>
              <a:spcBef>
                <a:spcPts val="0"/>
              </a:spcBef>
              <a:spcAft>
                <a:spcPts val="0"/>
              </a:spcAft>
              <a:buNone/>
            </a:pPr>
            <a:endParaRPr sz="16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12107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President Report</a:t>
            </a:r>
            <a:endParaRPr/>
          </a:p>
        </p:txBody>
      </p:sp>
      <p:pic>
        <p:nvPicPr>
          <p:cNvPr id="93" name="Google Shape;93;p18"/>
          <p:cNvPicPr preferRelativeResize="0"/>
          <p:nvPr/>
        </p:nvPicPr>
        <p:blipFill>
          <a:blip r:embed="rId3">
            <a:alphaModFix/>
          </a:blip>
          <a:stretch>
            <a:fillRect/>
          </a:stretch>
        </p:blipFill>
        <p:spPr>
          <a:xfrm>
            <a:off x="5111400" y="555450"/>
            <a:ext cx="4032600" cy="4032600"/>
          </a:xfrm>
          <a:prstGeom prst="rect">
            <a:avLst/>
          </a:prstGeom>
          <a:noFill/>
          <a:ln>
            <a:noFill/>
          </a:ln>
        </p:spPr>
      </p:pic>
      <p:sp>
        <p:nvSpPr>
          <p:cNvPr id="94" name="Google Shape;94;p18"/>
          <p:cNvSpPr txBox="1">
            <a:spLocks noGrp="1"/>
          </p:cNvSpPr>
          <p:nvPr>
            <p:ph type="body" idx="1"/>
          </p:nvPr>
        </p:nvSpPr>
        <p:spPr>
          <a:xfrm>
            <a:off x="311700" y="952375"/>
            <a:ext cx="5686200" cy="33540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1000"/>
              </a:spcBef>
              <a:spcAft>
                <a:spcPts val="0"/>
              </a:spcAft>
              <a:buSzPts val="1600"/>
              <a:buChar char="●"/>
            </a:pPr>
            <a:r>
              <a:rPr lang="en" sz="1600"/>
              <a:t>Welcome to the 25’ - 26’ NCPCA.</a:t>
            </a:r>
            <a:endParaRPr sz="1600"/>
          </a:p>
          <a:p>
            <a:pPr marL="914400" lvl="0" indent="0" algn="l" rtl="0">
              <a:lnSpc>
                <a:spcPct val="100000"/>
              </a:lnSpc>
              <a:spcBef>
                <a:spcPts val="1600"/>
              </a:spcBef>
              <a:spcAft>
                <a:spcPts val="0"/>
              </a:spcAft>
              <a:buNone/>
            </a:pPr>
            <a:endParaRPr sz="1600"/>
          </a:p>
          <a:p>
            <a:pPr marL="457200" lvl="0" indent="-330200" algn="l" rtl="0">
              <a:lnSpc>
                <a:spcPct val="100000"/>
              </a:lnSpc>
              <a:spcBef>
                <a:spcPts val="1600"/>
              </a:spcBef>
              <a:spcAft>
                <a:spcPts val="0"/>
              </a:spcAft>
              <a:buSzPts val="1600"/>
              <a:buChar char="●"/>
            </a:pPr>
            <a:r>
              <a:rPr lang="en" sz="1600"/>
              <a:t>Developments and Events Committee vacancies.</a:t>
            </a:r>
            <a:endParaRPr sz="1600"/>
          </a:p>
          <a:p>
            <a:pPr marL="914400" lvl="0" indent="0" algn="l" rtl="0">
              <a:lnSpc>
                <a:spcPct val="100000"/>
              </a:lnSpc>
              <a:spcBef>
                <a:spcPts val="1600"/>
              </a:spcBef>
              <a:spcAft>
                <a:spcPts val="0"/>
              </a:spcAft>
              <a:buNone/>
            </a:pPr>
            <a:endParaRPr sz="1600"/>
          </a:p>
          <a:p>
            <a:pPr marL="457200" lvl="0" indent="-330200" algn="l" rtl="0">
              <a:lnSpc>
                <a:spcPct val="100000"/>
              </a:lnSpc>
              <a:spcBef>
                <a:spcPts val="1600"/>
              </a:spcBef>
              <a:spcAft>
                <a:spcPts val="0"/>
              </a:spcAft>
              <a:buSzPts val="1600"/>
              <a:buChar char="●"/>
            </a:pPr>
            <a:r>
              <a:rPr lang="en" sz="1600"/>
              <a:t>Powerpoint decks to be posted on NCPCA website; meeting recordings available upon request.</a:t>
            </a:r>
            <a:endParaRPr sz="1600"/>
          </a:p>
          <a:p>
            <a:pPr marL="914400" lvl="0" indent="0" algn="l" rtl="0">
              <a:lnSpc>
                <a:spcPct val="100000"/>
              </a:lnSpc>
              <a:spcBef>
                <a:spcPts val="1600"/>
              </a:spcBef>
              <a:spcAft>
                <a:spcPts val="0"/>
              </a:spcAft>
              <a:buNone/>
            </a:pPr>
            <a:endParaRPr sz="1600"/>
          </a:p>
          <a:p>
            <a:pPr marL="914400" lvl="0" indent="0" algn="l" rtl="0">
              <a:lnSpc>
                <a:spcPct val="100000"/>
              </a:lnSpc>
              <a:spcBef>
                <a:spcPts val="1600"/>
              </a:spcBef>
              <a:spcAft>
                <a:spcPts val="0"/>
              </a:spcAft>
              <a:buNone/>
            </a:pPr>
            <a:endParaRPr sz="1600"/>
          </a:p>
          <a:p>
            <a:pPr marL="914400" lvl="0" indent="0" algn="l" rtl="0">
              <a:lnSpc>
                <a:spcPct val="100000"/>
              </a:lnSpc>
              <a:spcBef>
                <a:spcPts val="1600"/>
              </a:spcBef>
              <a:spcAft>
                <a:spcPts val="0"/>
              </a:spcAft>
              <a:buNone/>
            </a:pPr>
            <a:endParaRPr sz="1600"/>
          </a:p>
          <a:p>
            <a:pPr marL="914400" lvl="0" indent="0" algn="l" rtl="0">
              <a:lnSpc>
                <a:spcPct val="100000"/>
              </a:lnSpc>
              <a:spcBef>
                <a:spcPts val="1600"/>
              </a:spcBef>
              <a:spcAft>
                <a:spcPts val="0"/>
              </a:spcAft>
              <a:buNone/>
            </a:pPr>
            <a:endParaRPr sz="1400"/>
          </a:p>
          <a:p>
            <a:pPr marL="0" lvl="0" indent="0" algn="l" rtl="0">
              <a:lnSpc>
                <a:spcPct val="100000"/>
              </a:lnSpc>
              <a:spcBef>
                <a:spcPts val="1600"/>
              </a:spcBef>
              <a:spcAft>
                <a:spcPts val="0"/>
              </a:spcAft>
              <a:buNone/>
            </a:pPr>
            <a:endParaRPr sz="1600"/>
          </a:p>
          <a:p>
            <a:pPr marL="457200" lvl="0" indent="0" algn="l" rtl="0">
              <a:lnSpc>
                <a:spcPct val="100000"/>
              </a:lnSpc>
              <a:spcBef>
                <a:spcPts val="1600"/>
              </a:spcBef>
              <a:spcAft>
                <a:spcPts val="0"/>
              </a:spcAft>
              <a:buNone/>
            </a:pPr>
            <a:endParaRPr sz="1600"/>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311700" y="1189000"/>
            <a:ext cx="4542600" cy="335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b="1">
                <a:solidFill>
                  <a:srgbClr val="202124"/>
                </a:solidFill>
                <a:highlight>
                  <a:schemeClr val="lt1"/>
                </a:highlight>
                <a:latin typeface="Roboto"/>
                <a:ea typeface="Roboto"/>
                <a:cs typeface="Roboto"/>
                <a:sym typeface="Roboto"/>
              </a:rPr>
              <a:t>Advisory Planning Commission</a:t>
            </a:r>
            <a:endParaRPr sz="1900" b="1">
              <a:solidFill>
                <a:srgbClr val="202124"/>
              </a:solidFill>
              <a:highlight>
                <a:schemeClr val="lt1"/>
              </a:highlight>
              <a:latin typeface="Roboto"/>
              <a:ea typeface="Roboto"/>
              <a:cs typeface="Roboto"/>
              <a:sym typeface="Roboto"/>
            </a:endParaRPr>
          </a:p>
          <a:p>
            <a:pPr marL="457200" lvl="0" indent="-330200" algn="l" rtl="0">
              <a:lnSpc>
                <a:spcPct val="100000"/>
              </a:lnSpc>
              <a:spcBef>
                <a:spcPts val="160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Conducts hearings with respect to applications for variances from PG County Zoning Ordinance, departures from design and landscaping standards, parking and loading standards, etc.</a:t>
            </a:r>
            <a:endParaRPr sz="1600">
              <a:solidFill>
                <a:srgbClr val="202124"/>
              </a:solidFill>
              <a:highlight>
                <a:schemeClr val="lt1"/>
              </a:highlight>
              <a:latin typeface="Roboto"/>
              <a:ea typeface="Roboto"/>
              <a:cs typeface="Roboto"/>
              <a:sym typeface="Roboto"/>
            </a:endParaRPr>
          </a:p>
          <a:p>
            <a:pPr marL="457200" lvl="0" indent="-330200" algn="l" rtl="0">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Recommendations made to Mayor &amp; Council on development applications.</a:t>
            </a:r>
            <a:endParaRPr sz="1600">
              <a:solidFill>
                <a:srgbClr val="202124"/>
              </a:solidFill>
              <a:highlight>
                <a:schemeClr val="lt1"/>
              </a:highlight>
              <a:latin typeface="Roboto"/>
              <a:ea typeface="Roboto"/>
              <a:cs typeface="Roboto"/>
              <a:sym typeface="Roboto"/>
            </a:endParaRPr>
          </a:p>
          <a:p>
            <a:pPr marL="457200" lvl="0" indent="-330200" algn="l" rtl="0">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Seven members currently. Three year terms.</a:t>
            </a:r>
            <a:endParaRPr sz="1600">
              <a:solidFill>
                <a:srgbClr val="202124"/>
              </a:solidFill>
              <a:highlight>
                <a:schemeClr val="lt1"/>
              </a:highlight>
              <a:latin typeface="Roboto"/>
              <a:ea typeface="Roboto"/>
              <a:cs typeface="Roboto"/>
              <a:sym typeface="Roboto"/>
            </a:endParaRPr>
          </a:p>
          <a:p>
            <a:pPr marL="457200" lvl="0" indent="-330200" algn="l" rtl="0">
              <a:lnSpc>
                <a:spcPct val="100000"/>
              </a:lnSpc>
              <a:spcBef>
                <a:spcPts val="0"/>
              </a:spcBef>
              <a:spcAft>
                <a:spcPts val="0"/>
              </a:spcAft>
              <a:buClr>
                <a:srgbClr val="202124"/>
              </a:buClr>
              <a:buSzPts val="1600"/>
              <a:buFont typeface="Roboto"/>
              <a:buChar char="●"/>
            </a:pPr>
            <a:r>
              <a:rPr lang="en" sz="1600">
                <a:solidFill>
                  <a:srgbClr val="202124"/>
                </a:solidFill>
                <a:highlight>
                  <a:schemeClr val="lt1"/>
                </a:highlight>
                <a:latin typeface="Roboto"/>
                <a:ea typeface="Roboto"/>
                <a:cs typeface="Roboto"/>
                <a:sym typeface="Roboto"/>
              </a:rPr>
              <a:t>Monthly meetings (First Thursday, 7:30PM)</a:t>
            </a:r>
            <a:endParaRPr sz="1600">
              <a:solidFill>
                <a:srgbClr val="202124"/>
              </a:solidFill>
              <a:highlight>
                <a:schemeClr val="lt1"/>
              </a:highlight>
              <a:latin typeface="Roboto"/>
              <a:ea typeface="Roboto"/>
              <a:cs typeface="Roboto"/>
              <a:sym typeface="Roboto"/>
            </a:endParaRPr>
          </a:p>
          <a:p>
            <a:pPr marL="0" lvl="0" indent="0" algn="l" rtl="0">
              <a:lnSpc>
                <a:spcPct val="100000"/>
              </a:lnSpc>
              <a:spcBef>
                <a:spcPts val="1600"/>
              </a:spcBef>
              <a:spcAft>
                <a:spcPts val="0"/>
              </a:spcAft>
              <a:buNone/>
            </a:pPr>
            <a:r>
              <a:rPr lang="en" sz="1600">
                <a:solidFill>
                  <a:srgbClr val="202124"/>
                </a:solidFill>
                <a:highlight>
                  <a:schemeClr val="lt1"/>
                </a:highlight>
                <a:latin typeface="Roboto"/>
                <a:ea typeface="Roboto"/>
                <a:cs typeface="Roboto"/>
                <a:sym typeface="Roboto"/>
              </a:rPr>
              <a:t>Staff Liaison:Miriam Bader</a:t>
            </a:r>
            <a:endParaRPr sz="1600">
              <a:solidFill>
                <a:srgbClr val="202124"/>
              </a:solidFill>
              <a:highlight>
                <a:schemeClr val="lt1"/>
              </a:highlight>
              <a:latin typeface="Roboto"/>
              <a:ea typeface="Roboto"/>
              <a:cs typeface="Roboto"/>
              <a:sym typeface="Roboto"/>
            </a:endParaRPr>
          </a:p>
          <a:p>
            <a:pPr marL="0" lvl="0" indent="0" algn="l" rtl="0">
              <a:lnSpc>
                <a:spcPct val="100000"/>
              </a:lnSpc>
              <a:spcBef>
                <a:spcPts val="1600"/>
              </a:spcBef>
              <a:spcAft>
                <a:spcPts val="0"/>
              </a:spcAft>
              <a:buNone/>
            </a:pPr>
            <a:r>
              <a:rPr lang="en" sz="1600">
                <a:solidFill>
                  <a:srgbClr val="202124"/>
                </a:solidFill>
                <a:highlight>
                  <a:schemeClr val="lt1"/>
                </a:highlight>
                <a:latin typeface="Roboto"/>
                <a:ea typeface="Roboto"/>
                <a:cs typeface="Roboto"/>
                <a:sym typeface="Roboto"/>
              </a:rPr>
              <a:t>Email: mbader@collegeparkmd.gov</a:t>
            </a:r>
            <a:endParaRPr sz="1600">
              <a:solidFill>
                <a:srgbClr val="202124"/>
              </a:solidFill>
              <a:highlight>
                <a:schemeClr val="lt1"/>
              </a:highlight>
              <a:latin typeface="Roboto"/>
              <a:ea typeface="Roboto"/>
              <a:cs typeface="Roboto"/>
              <a:sym typeface="Roboto"/>
            </a:endParaRPr>
          </a:p>
          <a:p>
            <a:pPr marL="0" lvl="0" indent="0" algn="l" rtl="0">
              <a:spcBef>
                <a:spcPts val="1600"/>
              </a:spcBef>
              <a:spcAft>
                <a:spcPts val="0"/>
              </a:spcAft>
              <a:buNone/>
            </a:pPr>
            <a:endParaRPr b="1"/>
          </a:p>
          <a:p>
            <a:pPr marL="0" lvl="0" indent="0" algn="l" rtl="0">
              <a:spcBef>
                <a:spcPts val="1600"/>
              </a:spcBef>
              <a:spcAft>
                <a:spcPts val="1600"/>
              </a:spcAft>
              <a:buNone/>
            </a:pPr>
            <a:endParaRPr b="1"/>
          </a:p>
        </p:txBody>
      </p:sp>
      <p:sp>
        <p:nvSpPr>
          <p:cNvPr id="100" name="Google Shape;100;p19"/>
          <p:cNvSpPr txBox="1">
            <a:spLocks noGrp="1"/>
          </p:cNvSpPr>
          <p:nvPr>
            <p:ph type="title"/>
          </p:nvPr>
        </p:nvSpPr>
        <p:spPr>
          <a:xfrm>
            <a:off x="311700" y="245325"/>
            <a:ext cx="8520600" cy="109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President Report</a:t>
            </a:r>
            <a:endParaRPr/>
          </a:p>
          <a:p>
            <a:pPr marL="0" lvl="0" indent="0" algn="l" rtl="0">
              <a:spcBef>
                <a:spcPts val="0"/>
              </a:spcBef>
              <a:spcAft>
                <a:spcPts val="0"/>
              </a:spcAft>
              <a:buNone/>
            </a:pPr>
            <a:r>
              <a:rPr lang="en" sz="2400" b="1" u="sng">
                <a:solidFill>
                  <a:srgbClr val="274E13"/>
                </a:solidFill>
              </a:rPr>
              <a:t>College Park Community Corner</a:t>
            </a:r>
            <a:r>
              <a:rPr lang="en">
                <a:solidFill>
                  <a:srgbClr val="274E13"/>
                </a:solidFill>
              </a:rPr>
              <a:t> </a:t>
            </a:r>
            <a:endParaRPr>
              <a:solidFill>
                <a:srgbClr val="274E13"/>
              </a:solidFill>
            </a:endParaRPr>
          </a:p>
        </p:txBody>
      </p:sp>
      <p:pic>
        <p:nvPicPr>
          <p:cNvPr id="101" name="Google Shape;101;p19"/>
          <p:cNvPicPr preferRelativeResize="0"/>
          <p:nvPr/>
        </p:nvPicPr>
        <p:blipFill>
          <a:blip r:embed="rId3">
            <a:alphaModFix/>
          </a:blip>
          <a:stretch>
            <a:fillRect/>
          </a:stretch>
        </p:blipFill>
        <p:spPr>
          <a:xfrm>
            <a:off x="5748116" y="878401"/>
            <a:ext cx="2804501" cy="2804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352775" y="1335525"/>
            <a:ext cx="4542600" cy="3354000"/>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 sz="1600"/>
              <a:t>Continue checking your email for NCPCA updates.</a:t>
            </a:r>
            <a:endParaRPr sz="1600"/>
          </a:p>
          <a:p>
            <a:pPr marL="457200" lvl="0" indent="-330200" algn="l" rtl="0">
              <a:lnSpc>
                <a:spcPct val="100000"/>
              </a:lnSpc>
              <a:spcBef>
                <a:spcPts val="0"/>
              </a:spcBef>
              <a:spcAft>
                <a:spcPts val="0"/>
              </a:spcAft>
              <a:buSzPts val="1600"/>
              <a:buChar char="●"/>
            </a:pPr>
            <a:r>
              <a:rPr lang="en" sz="1600"/>
              <a:t>Email us any questions, concerns, or needs! Help us make this meeting the most meaningful it can be.</a:t>
            </a:r>
            <a:endParaRPr sz="1600"/>
          </a:p>
          <a:p>
            <a:pPr marL="457200" lvl="0" indent="-330200" algn="l" rtl="0">
              <a:lnSpc>
                <a:spcPct val="100000"/>
              </a:lnSpc>
              <a:spcBef>
                <a:spcPts val="0"/>
              </a:spcBef>
              <a:spcAft>
                <a:spcPts val="0"/>
              </a:spcAft>
              <a:buSzPts val="1600"/>
              <a:buChar char="●"/>
            </a:pPr>
            <a:r>
              <a:rPr lang="en" sz="1600">
                <a:solidFill>
                  <a:srgbClr val="202124"/>
                </a:solidFill>
                <a:highlight>
                  <a:srgbClr val="FFFFFF"/>
                </a:highlight>
                <a:latin typeface="Roboto"/>
                <a:ea typeface="Roboto"/>
                <a:cs typeface="Roboto"/>
                <a:sym typeface="Roboto"/>
              </a:rPr>
              <a:t>NCPCA Association (</a:t>
            </a:r>
            <a:r>
              <a:rPr lang="en" sz="1600" u="sng">
                <a:solidFill>
                  <a:schemeClr val="hlink"/>
                </a:solidFill>
                <a:highlight>
                  <a:srgbClr val="FFFFFF"/>
                </a:highlight>
                <a:latin typeface="Roboto"/>
                <a:ea typeface="Roboto"/>
                <a:cs typeface="Roboto"/>
                <a:sym typeface="Roboto"/>
                <a:hlinkClick r:id="rId3"/>
              </a:rPr>
              <a:t>ncpcivic@gmail.com</a:t>
            </a:r>
            <a:r>
              <a:rPr lang="en" sz="1600">
                <a:solidFill>
                  <a:srgbClr val="202124"/>
                </a:solidFill>
                <a:highlight>
                  <a:srgbClr val="FFFFFF"/>
                </a:highlight>
                <a:latin typeface="Roboto"/>
                <a:ea typeface="Roboto"/>
                <a:cs typeface="Roboto"/>
                <a:sym typeface="Roboto"/>
              </a:rPr>
              <a:t>)</a:t>
            </a:r>
            <a:endParaRPr b="1"/>
          </a:p>
          <a:p>
            <a:pPr marL="0" lvl="0" indent="0" algn="l" rtl="0">
              <a:spcBef>
                <a:spcPts val="1600"/>
              </a:spcBef>
              <a:spcAft>
                <a:spcPts val="0"/>
              </a:spcAft>
              <a:buNone/>
            </a:pPr>
            <a:endParaRPr b="1"/>
          </a:p>
          <a:p>
            <a:pPr marL="0" lvl="0" indent="0" algn="l" rtl="0">
              <a:spcBef>
                <a:spcPts val="1600"/>
              </a:spcBef>
              <a:spcAft>
                <a:spcPts val="1600"/>
              </a:spcAft>
              <a:buNone/>
            </a:pPr>
            <a:endParaRPr b="1"/>
          </a:p>
        </p:txBody>
      </p:sp>
      <p:sp>
        <p:nvSpPr>
          <p:cNvPr id="107" name="Google Shape;107;p2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Vice President Report</a:t>
            </a:r>
            <a:endParaRPr/>
          </a:p>
        </p:txBody>
      </p:sp>
      <p:pic>
        <p:nvPicPr>
          <p:cNvPr id="108" name="Google Shape;108;p20"/>
          <p:cNvPicPr preferRelativeResize="0"/>
          <p:nvPr/>
        </p:nvPicPr>
        <p:blipFill>
          <a:blip r:embed="rId4">
            <a:alphaModFix/>
          </a:blip>
          <a:stretch>
            <a:fillRect/>
          </a:stretch>
        </p:blipFill>
        <p:spPr>
          <a:xfrm>
            <a:off x="4710850" y="555450"/>
            <a:ext cx="4032600" cy="403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Treasurer Report</a:t>
            </a:r>
            <a:endParaRPr/>
          </a:p>
        </p:txBody>
      </p:sp>
      <p:sp>
        <p:nvSpPr>
          <p:cNvPr id="114" name="Google Shape;114;p21"/>
          <p:cNvSpPr txBox="1">
            <a:spLocks noGrp="1"/>
          </p:cNvSpPr>
          <p:nvPr>
            <p:ph type="body" idx="1"/>
          </p:nvPr>
        </p:nvSpPr>
        <p:spPr>
          <a:xfrm>
            <a:off x="4401804" y="154200"/>
            <a:ext cx="4602000" cy="4835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u="sng"/>
              <a:t>Activities</a:t>
            </a:r>
            <a:endParaRPr sz="1600"/>
          </a:p>
          <a:p>
            <a:pPr marL="457200" lvl="0" indent="-330200" algn="l" rtl="0">
              <a:lnSpc>
                <a:spcPct val="115000"/>
              </a:lnSpc>
              <a:spcBef>
                <a:spcPts val="0"/>
              </a:spcBef>
              <a:spcAft>
                <a:spcPts val="0"/>
              </a:spcAft>
              <a:buSzPts val="1600"/>
              <a:buChar char="●"/>
            </a:pPr>
            <a:r>
              <a:rPr lang="en" sz="1600"/>
              <a:t>MailChimp monthly upgrade: $13</a:t>
            </a:r>
            <a:endParaRPr sz="1600"/>
          </a:p>
          <a:p>
            <a:pPr marL="457200" lvl="0" indent="-330200" algn="l" rtl="0">
              <a:lnSpc>
                <a:spcPct val="115000"/>
              </a:lnSpc>
              <a:spcBef>
                <a:spcPts val="0"/>
              </a:spcBef>
              <a:spcAft>
                <a:spcPts val="0"/>
              </a:spcAft>
              <a:buSzPts val="1600"/>
              <a:buChar char="●"/>
            </a:pPr>
            <a:r>
              <a:rPr lang="en" sz="1600"/>
              <a:t>NCPCA Board would like to eliminate membership dues</a:t>
            </a:r>
            <a:endParaRPr sz="1600"/>
          </a:p>
          <a:p>
            <a:pPr marL="914400" lvl="1" indent="-330200" algn="l" rtl="0">
              <a:lnSpc>
                <a:spcPct val="115000"/>
              </a:lnSpc>
              <a:spcBef>
                <a:spcPts val="0"/>
              </a:spcBef>
              <a:spcAft>
                <a:spcPts val="0"/>
              </a:spcAft>
              <a:buSzPts val="1600"/>
              <a:buChar char="○"/>
            </a:pPr>
            <a:r>
              <a:rPr lang="en" sz="1600"/>
              <a:t>There is still a place on our member signal page to donate if you wish to support our mission</a:t>
            </a:r>
            <a:endParaRPr sz="1600"/>
          </a:p>
          <a:p>
            <a:pPr marL="914400" lvl="1" indent="-330200" algn="l" rtl="0">
              <a:lnSpc>
                <a:spcPct val="115000"/>
              </a:lnSpc>
              <a:spcBef>
                <a:spcPts val="0"/>
              </a:spcBef>
              <a:spcAft>
                <a:spcPts val="0"/>
              </a:spcAft>
              <a:buSzPts val="1600"/>
              <a:buChar char="○"/>
            </a:pPr>
            <a:r>
              <a:rPr lang="en" sz="1600"/>
              <a:t>Regular costs: mailchimp, website hosting, zoom subscription</a:t>
            </a:r>
            <a:endParaRPr sz="1600"/>
          </a:p>
          <a:p>
            <a:pPr marL="914400" lvl="1" indent="-330200" algn="l" rtl="0">
              <a:lnSpc>
                <a:spcPct val="115000"/>
              </a:lnSpc>
              <a:spcBef>
                <a:spcPts val="0"/>
              </a:spcBef>
              <a:spcAft>
                <a:spcPts val="0"/>
              </a:spcAft>
              <a:buSzPts val="1600"/>
              <a:buChar char="○"/>
            </a:pPr>
            <a:r>
              <a:rPr lang="en" sz="1600"/>
              <a:t>Looking into fundraising and merch as a way to recoup our costs</a:t>
            </a:r>
            <a:endParaRPr sz="1600"/>
          </a:p>
          <a:p>
            <a:pPr marL="457200" lvl="0" indent="-330200" algn="l" rtl="0">
              <a:lnSpc>
                <a:spcPct val="115000"/>
              </a:lnSpc>
              <a:spcBef>
                <a:spcPts val="0"/>
              </a:spcBef>
              <a:spcAft>
                <a:spcPts val="0"/>
              </a:spcAft>
              <a:buSzPts val="1600"/>
              <a:buChar char="●"/>
            </a:pPr>
            <a:r>
              <a:rPr lang="en" sz="1600"/>
              <a:t>Reminder: ~$1000 of money in checking account is earmarked for Welcome Wagon activities</a:t>
            </a:r>
            <a:endParaRPr sz="1600"/>
          </a:p>
          <a:p>
            <a:pPr marL="914400" lvl="1" indent="-330200" algn="l" rtl="0">
              <a:lnSpc>
                <a:spcPct val="115000"/>
              </a:lnSpc>
              <a:spcBef>
                <a:spcPts val="0"/>
              </a:spcBef>
              <a:spcAft>
                <a:spcPts val="0"/>
              </a:spcAft>
              <a:buSzPts val="1600"/>
              <a:buChar char="○"/>
            </a:pPr>
            <a:r>
              <a:rPr lang="en" sz="1600"/>
              <a:t>Is there a way to reallocate this money?</a:t>
            </a:r>
            <a:endParaRPr sz="1600"/>
          </a:p>
          <a:p>
            <a:pPr marL="0" lvl="0" indent="0" algn="l" rtl="0">
              <a:lnSpc>
                <a:spcPct val="115000"/>
              </a:lnSpc>
              <a:spcBef>
                <a:spcPts val="0"/>
              </a:spcBef>
              <a:spcAft>
                <a:spcPts val="0"/>
              </a:spcAft>
              <a:buNone/>
            </a:pPr>
            <a:endParaRPr sz="1600"/>
          </a:p>
        </p:txBody>
      </p:sp>
      <p:graphicFrame>
        <p:nvGraphicFramePr>
          <p:cNvPr id="115" name="Google Shape;115;p21"/>
          <p:cNvGraphicFramePr/>
          <p:nvPr/>
        </p:nvGraphicFramePr>
        <p:xfrm>
          <a:off x="200650" y="2705185"/>
          <a:ext cx="3000000" cy="3000000"/>
        </p:xfrm>
        <a:graphic>
          <a:graphicData uri="http://schemas.openxmlformats.org/drawingml/2006/table">
            <a:tbl>
              <a:tblPr>
                <a:noFill/>
                <a:tableStyleId>{0E445020-E042-4B77-AE33-ECA140F0FF99}</a:tableStyleId>
              </a:tblPr>
              <a:tblGrid>
                <a:gridCol w="3078650">
                  <a:extLst>
                    <a:ext uri="{9D8B030D-6E8A-4147-A177-3AD203B41FA5}">
                      <a16:colId xmlns:a16="http://schemas.microsoft.com/office/drawing/2014/main" val="20000"/>
                    </a:ext>
                  </a:extLst>
                </a:gridCol>
                <a:gridCol w="996225">
                  <a:extLst>
                    <a:ext uri="{9D8B030D-6E8A-4147-A177-3AD203B41FA5}">
                      <a16:colId xmlns:a16="http://schemas.microsoft.com/office/drawing/2014/main" val="20001"/>
                    </a:ext>
                  </a:extLst>
                </a:gridCol>
              </a:tblGrid>
              <a:tr h="0">
                <a:tc gridSpan="2">
                  <a:txBody>
                    <a:bodyPr/>
                    <a:lstStyle/>
                    <a:p>
                      <a:pPr marL="0" lvl="0" indent="0" algn="ctr" rtl="0">
                        <a:spcBef>
                          <a:spcPts val="0"/>
                        </a:spcBef>
                        <a:spcAft>
                          <a:spcPts val="0"/>
                        </a:spcAft>
                        <a:buNone/>
                      </a:pPr>
                      <a:r>
                        <a:rPr lang="en"/>
                        <a:t>SECU Savings Account*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hMerge="1">
                  <a:txBody>
                    <a:bodyPr/>
                    <a:lstStyle/>
                    <a:p>
                      <a:endParaRPr lang="en-US"/>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Available Balance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a:t>$336.23</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a:t>Interest Paid YTD</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a:t>$1.29</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6200">
                <a:tc gridSpan="2">
                  <a:txBody>
                    <a:bodyPr/>
                    <a:lstStyle/>
                    <a:p>
                      <a:pPr marL="0" lvl="0" indent="0" algn="ctr" rtl="0">
                        <a:spcBef>
                          <a:spcPts val="0"/>
                        </a:spcBef>
                        <a:spcAft>
                          <a:spcPts val="0"/>
                        </a:spcAft>
                        <a:buNone/>
                      </a:pPr>
                      <a:r>
                        <a:rPr lang="en"/>
                        <a:t>Recent Transactions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a:t>Interest Credits 6/30, 7/31, 8/31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a:t>$0.30</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116" name="Google Shape;116;p21"/>
          <p:cNvGraphicFramePr/>
          <p:nvPr/>
        </p:nvGraphicFramePr>
        <p:xfrm>
          <a:off x="200650" y="1225228"/>
          <a:ext cx="3000000" cy="3000000"/>
        </p:xfrm>
        <a:graphic>
          <a:graphicData uri="http://schemas.openxmlformats.org/drawingml/2006/table">
            <a:tbl>
              <a:tblPr>
                <a:noFill/>
                <a:tableStyleId>{0E445020-E042-4B77-AE33-ECA140F0FF99}</a:tableStyleId>
              </a:tblPr>
              <a:tblGrid>
                <a:gridCol w="2690750">
                  <a:extLst>
                    <a:ext uri="{9D8B030D-6E8A-4147-A177-3AD203B41FA5}">
                      <a16:colId xmlns:a16="http://schemas.microsoft.com/office/drawing/2014/main" val="20000"/>
                    </a:ext>
                  </a:extLst>
                </a:gridCol>
                <a:gridCol w="1384125">
                  <a:extLst>
                    <a:ext uri="{9D8B030D-6E8A-4147-A177-3AD203B41FA5}">
                      <a16:colId xmlns:a16="http://schemas.microsoft.com/office/drawing/2014/main" val="20001"/>
                    </a:ext>
                  </a:extLst>
                </a:gridCol>
              </a:tblGrid>
              <a:tr h="396200">
                <a:tc gridSpan="2">
                  <a:txBody>
                    <a:bodyPr/>
                    <a:lstStyle/>
                    <a:p>
                      <a:pPr marL="0" lvl="0" indent="0" algn="ctr" rtl="0">
                        <a:spcBef>
                          <a:spcPts val="0"/>
                        </a:spcBef>
                        <a:spcAft>
                          <a:spcPts val="0"/>
                        </a:spcAft>
                        <a:buNone/>
                      </a:pPr>
                      <a:r>
                        <a:rPr lang="en"/>
                        <a:t>SECU Checking Account*</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FEFEF"/>
                    </a:solidFill>
                  </a:tcPr>
                </a:tc>
                <a:tc hMerge="1">
                  <a:txBody>
                    <a:bodyPr/>
                    <a:lstStyle/>
                    <a:p>
                      <a:endParaRPr lang="en-US"/>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a:t>Available Balance</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a:t>$1,357.99</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25">
                <a:tc gridSpan="2">
                  <a:txBody>
                    <a:bodyPr/>
                    <a:lstStyle/>
                    <a:p>
                      <a:pPr marL="0" lvl="0" indent="0" algn="l" rtl="0">
                        <a:spcBef>
                          <a:spcPts val="0"/>
                        </a:spcBef>
                        <a:spcAft>
                          <a:spcPts val="0"/>
                        </a:spcAft>
                        <a:buNone/>
                      </a:pPr>
                      <a:r>
                        <a:rPr lang="en"/>
                        <a:t>Recent transactions: mailchimp, dues</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17" name="Google Shape;117;p21"/>
          <p:cNvSpPr txBox="1"/>
          <p:nvPr/>
        </p:nvSpPr>
        <p:spPr>
          <a:xfrm>
            <a:off x="200650" y="4670713"/>
            <a:ext cx="3249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Open Sans"/>
                <a:ea typeface="Open Sans"/>
                <a:cs typeface="Open Sans"/>
                <a:sym typeface="Open Sans"/>
              </a:rPr>
              <a:t>*As of 6:00PM EDT 9/11/2025</a:t>
            </a:r>
            <a:endParaRPr sz="10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Secretary Report</a:t>
            </a:r>
            <a:endParaRPr/>
          </a:p>
        </p:txBody>
      </p:sp>
      <p:sp>
        <p:nvSpPr>
          <p:cNvPr id="123" name="Google Shape;123;p22"/>
          <p:cNvSpPr txBox="1">
            <a:spLocks noGrp="1"/>
          </p:cNvSpPr>
          <p:nvPr>
            <p:ph type="body" idx="1"/>
          </p:nvPr>
        </p:nvSpPr>
        <p:spPr>
          <a:xfrm>
            <a:off x="352775" y="1147225"/>
            <a:ext cx="4935900" cy="3542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Char char="●"/>
            </a:pPr>
            <a:r>
              <a:rPr lang="en"/>
              <a:t>Please be sure to state your name when addressing the membership, putting forward a motion, or seconding a motion to facilitate note-taking. </a:t>
            </a:r>
            <a:endParaRPr/>
          </a:p>
          <a:p>
            <a:pPr marL="457200" lvl="0" indent="-342900" algn="l" rtl="0">
              <a:lnSpc>
                <a:spcPct val="100000"/>
              </a:lnSpc>
              <a:spcBef>
                <a:spcPts val="1600"/>
              </a:spcBef>
              <a:spcAft>
                <a:spcPts val="0"/>
              </a:spcAft>
              <a:buSzPts val="1800"/>
              <a:buChar char="●"/>
            </a:pPr>
            <a:r>
              <a:rPr lang="en"/>
              <a:t>For those on Zoom: Please enter your full name into the chat to facilitate recording attendance.</a:t>
            </a:r>
            <a:endParaRPr/>
          </a:p>
          <a:p>
            <a:pPr marL="457200" lvl="0" indent="-342900" algn="l" rtl="0">
              <a:lnSpc>
                <a:spcPct val="100000"/>
              </a:lnSpc>
              <a:spcBef>
                <a:spcPts val="1600"/>
              </a:spcBef>
              <a:spcAft>
                <a:spcPts val="0"/>
              </a:spcAft>
              <a:buSzPts val="1800"/>
              <a:buChar char="●"/>
            </a:pPr>
            <a:r>
              <a:rPr lang="en"/>
              <a:t>Brian J. Roan will not be seeking re-election to the position of Secretary. Those interested should email NCPCivic@gmail.com.</a:t>
            </a:r>
            <a:endParaRPr/>
          </a:p>
          <a:p>
            <a:pPr marL="457200" lvl="0" indent="0" algn="l" rtl="0">
              <a:lnSpc>
                <a:spcPct val="100000"/>
              </a:lnSpc>
              <a:spcBef>
                <a:spcPts val="1600"/>
              </a:spcBef>
              <a:spcAft>
                <a:spcPts val="0"/>
              </a:spcAft>
              <a:buNone/>
            </a:pPr>
            <a:endParaRPr/>
          </a:p>
          <a:p>
            <a:pPr marL="0" lvl="0" indent="0" algn="l" rtl="0">
              <a:spcBef>
                <a:spcPts val="1600"/>
              </a:spcBef>
              <a:spcAft>
                <a:spcPts val="1600"/>
              </a:spcAft>
              <a:buNone/>
            </a:pPr>
            <a:endParaRPr/>
          </a:p>
        </p:txBody>
      </p:sp>
      <p:pic>
        <p:nvPicPr>
          <p:cNvPr id="124" name="Google Shape;124;p22"/>
          <p:cNvPicPr preferRelativeResize="0"/>
          <p:nvPr/>
        </p:nvPicPr>
        <p:blipFill>
          <a:blip r:embed="rId3">
            <a:alphaModFix/>
          </a:blip>
          <a:stretch>
            <a:fillRect/>
          </a:stretch>
        </p:blipFill>
        <p:spPr>
          <a:xfrm>
            <a:off x="4799700" y="555450"/>
            <a:ext cx="4032600" cy="403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Developments Committee Director Report</a:t>
            </a:r>
            <a:endParaRPr/>
          </a:p>
        </p:txBody>
      </p:sp>
      <p:sp>
        <p:nvSpPr>
          <p:cNvPr id="130" name="Google Shape;130;p23"/>
          <p:cNvSpPr txBox="1">
            <a:spLocks noGrp="1"/>
          </p:cNvSpPr>
          <p:nvPr>
            <p:ph type="body" idx="1"/>
          </p:nvPr>
        </p:nvSpPr>
        <p:spPr>
          <a:xfrm>
            <a:off x="475225" y="1335525"/>
            <a:ext cx="39438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Position is currently vacant.</a:t>
            </a:r>
            <a:endParaRPr/>
          </a:p>
          <a:p>
            <a:pPr marL="457200" lvl="0" indent="-342900" algn="l" rtl="0">
              <a:spcBef>
                <a:spcPts val="0"/>
              </a:spcBef>
              <a:spcAft>
                <a:spcPts val="0"/>
              </a:spcAft>
              <a:buSzPts val="1800"/>
              <a:buChar char="●"/>
            </a:pPr>
            <a:r>
              <a:rPr lang="en"/>
              <a:t>Send email to </a:t>
            </a:r>
            <a:r>
              <a:rPr lang="en" u="sng">
                <a:solidFill>
                  <a:schemeClr val="hlink"/>
                </a:solidFill>
                <a:hlinkClick r:id="rId3"/>
              </a:rPr>
              <a:t>NCPCivic@gmail.com</a:t>
            </a:r>
            <a:r>
              <a:rPr lang="en"/>
              <a:t> if interested. Include a small blurb about your experience and why you’re interested in filling the vacancy.</a:t>
            </a:r>
            <a:endParaRPr/>
          </a:p>
          <a:p>
            <a:pPr marL="457200" lvl="0" indent="-342900" algn="l" rtl="0">
              <a:spcBef>
                <a:spcPts val="0"/>
              </a:spcBef>
              <a:spcAft>
                <a:spcPts val="0"/>
              </a:spcAft>
              <a:buSzPts val="1800"/>
              <a:buChar char="●"/>
            </a:pPr>
            <a:r>
              <a:rPr lang="en" u="sng">
                <a:solidFill>
                  <a:schemeClr val="hlink"/>
                </a:solidFill>
                <a:hlinkClick r:id="rId4"/>
              </a:rPr>
              <a:t>Department of Planning &amp; Community Development</a:t>
            </a:r>
            <a:endParaRPr/>
          </a:p>
          <a:p>
            <a:pPr marL="457200" lvl="0" indent="-342900" algn="l" rtl="0">
              <a:spcBef>
                <a:spcPts val="0"/>
              </a:spcBef>
              <a:spcAft>
                <a:spcPts val="0"/>
              </a:spcAft>
              <a:buSzPts val="1800"/>
              <a:buChar char="●"/>
            </a:pPr>
            <a:r>
              <a:rPr lang="en" u="sng">
                <a:solidFill>
                  <a:schemeClr val="hlink"/>
                </a:solidFill>
                <a:hlinkClick r:id="rId5"/>
              </a:rPr>
              <a:t>City Projects</a:t>
            </a:r>
            <a:endParaRPr/>
          </a:p>
        </p:txBody>
      </p:sp>
      <p:pic>
        <p:nvPicPr>
          <p:cNvPr id="131" name="Google Shape;131;p23"/>
          <p:cNvPicPr preferRelativeResize="0"/>
          <p:nvPr/>
        </p:nvPicPr>
        <p:blipFill>
          <a:blip r:embed="rId6">
            <a:alphaModFix/>
          </a:blip>
          <a:stretch>
            <a:fillRect/>
          </a:stretch>
        </p:blipFill>
        <p:spPr>
          <a:xfrm>
            <a:off x="4799700" y="877850"/>
            <a:ext cx="4032600" cy="4032600"/>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1052</Words>
  <Application>Microsoft Office PowerPoint</Application>
  <PresentationFormat>On-screen Show (16:9)</PresentationFormat>
  <Paragraphs>121</Paragraphs>
  <Slides>19</Slides>
  <Notes>19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vt:lpstr>
      <vt:lpstr>Arial</vt:lpstr>
      <vt:lpstr>Economica</vt:lpstr>
      <vt:lpstr>Roboto</vt:lpstr>
      <vt:lpstr>Open Sans</vt:lpstr>
      <vt:lpstr>Helvetica Neue</vt:lpstr>
      <vt:lpstr>Luxe</vt:lpstr>
      <vt:lpstr>NCPCA  September Meeting</vt:lpstr>
      <vt:lpstr>Agenda</vt:lpstr>
      <vt:lpstr>Motion to Approve  Minutes</vt:lpstr>
      <vt:lpstr>President Report</vt:lpstr>
      <vt:lpstr> President Report College Park Community Corner </vt:lpstr>
      <vt:lpstr>Vice President Report</vt:lpstr>
      <vt:lpstr>Treasurer Report</vt:lpstr>
      <vt:lpstr>Secretary Report</vt:lpstr>
      <vt:lpstr>Developments Committee Director Report</vt:lpstr>
      <vt:lpstr>Events Committee Director Report</vt:lpstr>
      <vt:lpstr>Events Committee Director Report</vt:lpstr>
      <vt:lpstr>City Events</vt:lpstr>
      <vt:lpstr>City Events</vt:lpstr>
      <vt:lpstr>Events Committee Director</vt:lpstr>
      <vt:lpstr>Samosas Wine &amp; Spirits</vt:lpstr>
      <vt:lpstr>Member Dues</vt:lpstr>
      <vt:lpstr>PowerPoint Presentation</vt:lpstr>
      <vt:lpstr>Unscheduled Motions and Announcements </vt:lpstr>
      <vt:lpstr>Our Next Meeting: October 9th, 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Kamthorn Clary</dc:creator>
  <cp:lastModifiedBy>Kamthorn Clary</cp:lastModifiedBy>
  <cp:revision>1</cp:revision>
  <dcterms:modified xsi:type="dcterms:W3CDTF">2025-09-12T20:49:08Z</dcterms:modified>
</cp:coreProperties>
</file>