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Economica"/>
      <p:regular r:id="rId25"/>
      <p:bold r:id="rId26"/>
      <p:italic r:id="rId27"/>
      <p:boldItalic r:id="rId28"/>
    </p:embeddedFont>
    <p:embeddedFont>
      <p:font typeface="Roboto"/>
      <p:regular r:id="rId29"/>
      <p:bold r:id="rId30"/>
      <p:italic r:id="rId31"/>
      <p:boldItalic r:id="rId32"/>
    </p:embeddedFont>
    <p:embeddedFont>
      <p:font typeface="Montserrat"/>
      <p:regular r:id="rId33"/>
      <p:bold r:id="rId34"/>
      <p:italic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2CE7A37-45C4-4E4A-A86D-C4B6E353ED32}">
  <a:tblStyle styleId="{F2CE7A37-45C4-4E4A-A86D-C4B6E353ED3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Economica-bold.fntdata"/><Relationship Id="rId25" Type="http://schemas.openxmlformats.org/officeDocument/2006/relationships/font" Target="fonts/Economica-regular.fntdata"/><Relationship Id="rId28" Type="http://schemas.openxmlformats.org/officeDocument/2006/relationships/font" Target="fonts/Economica-boldItalic.fntdata"/><Relationship Id="rId27" Type="http://schemas.openxmlformats.org/officeDocument/2006/relationships/font" Target="fonts/Economica-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5.xml"/><Relationship Id="rId33" Type="http://schemas.openxmlformats.org/officeDocument/2006/relationships/font" Target="fonts/Montserrat-regular.fntdata"/><Relationship Id="rId10" Type="http://schemas.openxmlformats.org/officeDocument/2006/relationships/slide" Target="slides/slide4.xml"/><Relationship Id="rId32" Type="http://schemas.openxmlformats.org/officeDocument/2006/relationships/font" Target="fonts/Roboto-boldItalic.fntdata"/><Relationship Id="rId13" Type="http://schemas.openxmlformats.org/officeDocument/2006/relationships/slide" Target="slides/slide7.xml"/><Relationship Id="rId35" Type="http://schemas.openxmlformats.org/officeDocument/2006/relationships/font" Target="fonts/Montserrat-italic.fntdata"/><Relationship Id="rId12" Type="http://schemas.openxmlformats.org/officeDocument/2006/relationships/slide" Target="slides/slide6.xml"/><Relationship Id="rId34" Type="http://schemas.openxmlformats.org/officeDocument/2006/relationships/font" Target="fonts/Montserrat-bold.fntdata"/><Relationship Id="rId15" Type="http://schemas.openxmlformats.org/officeDocument/2006/relationships/slide" Target="slides/slide9.xml"/><Relationship Id="rId37" Type="http://schemas.openxmlformats.org/officeDocument/2006/relationships/font" Target="fonts/OpenSans-regular.fntdata"/><Relationship Id="rId14" Type="http://schemas.openxmlformats.org/officeDocument/2006/relationships/slide" Target="slides/slide8.xml"/><Relationship Id="rId36" Type="http://schemas.openxmlformats.org/officeDocument/2006/relationships/font" Target="fonts/Montserrat-boldItalic.fntdata"/><Relationship Id="rId17" Type="http://schemas.openxmlformats.org/officeDocument/2006/relationships/slide" Target="slides/slide11.xml"/><Relationship Id="rId39" Type="http://schemas.openxmlformats.org/officeDocument/2006/relationships/font" Target="fonts/OpenSans-italic.fntdata"/><Relationship Id="rId16" Type="http://schemas.openxmlformats.org/officeDocument/2006/relationships/slide" Target="slides/slide10.xml"/><Relationship Id="rId38" Type="http://schemas.openxmlformats.org/officeDocument/2006/relationships/font" Target="fonts/OpenSans-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c6f8954bc_0_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c6f8954b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7c4c06dfe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7c4c06dfe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4a56b1a9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4a56b1a9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7c4c06dfe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7c4c06dfe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050a930a5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050a930a5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7c4c06dfe6_0_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7c4c06dfe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850e96ef82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850e96ef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d908d9709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d908d9709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16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7d49ad9aa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7d49ad9aa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c6f8954bc_0_16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c6f8954bc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50496fc15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50496fc15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1667943d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1667943d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50496fc15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50496fc15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chemeClr val="dk1"/>
              </a:solidFill>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3feb79913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3feb79913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1667943d1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1667943d1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ae4a6a3c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ae4a6a3c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eb26a591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eb26a591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e567221b4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e567221b4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Hollywood Rd sidewalk - I think still some striping to do</a:t>
            </a:r>
            <a:endParaRPr/>
          </a:p>
          <a:p>
            <a:pPr indent="0" lvl="0" marL="0" rtl="0" algn="l">
              <a:spcBef>
                <a:spcPts val="0"/>
              </a:spcBef>
              <a:spcAft>
                <a:spcPts val="0"/>
              </a:spcAft>
              <a:buNone/>
            </a:pPr>
            <a:r>
              <a:rPr lang="en"/>
              <a:t>PSA - Pedestrians walking in bike lane along northbound Rhode Island Ave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58" name="Shape 58"/>
        <p:cNvGrpSpPr/>
        <p:nvPr/>
      </p:nvGrpSpPr>
      <p:grpSpPr>
        <a:xfrm>
          <a:off x="0" y="0"/>
          <a:ext cx="0" cy="0"/>
          <a:chOff x="0" y="0"/>
          <a:chExt cx="0" cy="0"/>
        </a:xfrm>
      </p:grpSpPr>
      <p:sp>
        <p:nvSpPr>
          <p:cNvPr id="59" name="Google Shape;59;p13"/>
          <p:cNvSpPr txBox="1"/>
          <p:nvPr>
            <p:ph idx="1" type="body"/>
          </p:nvPr>
        </p:nvSpPr>
        <p:spPr>
          <a:xfrm>
            <a:off x="450503" y="4447448"/>
            <a:ext cx="8239200" cy="238800"/>
          </a:xfrm>
          <a:prstGeom prst="rect">
            <a:avLst/>
          </a:prstGeom>
          <a:noFill/>
          <a:ln>
            <a:noFill/>
          </a:ln>
        </p:spPr>
        <p:txBody>
          <a:bodyPr anchorCtr="0" anchor="t" bIns="17150" lIns="17150" spcFirstLastPara="1" rIns="17150" wrap="square" tIns="17150">
            <a:normAutofit/>
          </a:bodyPr>
          <a:lstStyle>
            <a:lvl1pPr indent="-228600" lvl="0" marL="457200" rtl="0" algn="l">
              <a:lnSpc>
                <a:spcPct val="100000"/>
              </a:lnSpc>
              <a:spcBef>
                <a:spcPts val="0"/>
              </a:spcBef>
              <a:spcAft>
                <a:spcPts val="0"/>
              </a:spcAft>
              <a:buClr>
                <a:srgbClr val="000000"/>
              </a:buClr>
              <a:buSzPts val="1400"/>
              <a:buFont typeface="Helvetica Neue"/>
              <a:buNone/>
              <a:defRPr b="1" sz="1400"/>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60" name="Google Shape;60;p13"/>
          <p:cNvSpPr txBox="1"/>
          <p:nvPr>
            <p:ph type="title"/>
          </p:nvPr>
        </p:nvSpPr>
        <p:spPr>
          <a:xfrm>
            <a:off x="452436" y="965622"/>
            <a:ext cx="8239200" cy="1743000"/>
          </a:xfrm>
          <a:prstGeom prst="rect">
            <a:avLst/>
          </a:prstGeom>
          <a:noFill/>
          <a:ln>
            <a:noFill/>
          </a:ln>
        </p:spPr>
        <p:txBody>
          <a:bodyPr anchorCtr="0" anchor="b" bIns="19050" lIns="19050" spcFirstLastPara="1" rIns="19050" wrap="square" tIns="19050">
            <a:normAutofit/>
          </a:bodyPr>
          <a:lstStyle>
            <a:lvl1pPr lvl="0" rtl="0" algn="l">
              <a:lnSpc>
                <a:spcPct val="80000"/>
              </a:lnSpc>
              <a:spcBef>
                <a:spcPts val="0"/>
              </a:spcBef>
              <a:spcAft>
                <a:spcPts val="0"/>
              </a:spcAft>
              <a:buClr>
                <a:srgbClr val="000000"/>
              </a:buClr>
              <a:buSzPts val="4400"/>
              <a:buFont typeface="Helvetica Neue"/>
              <a:buNone/>
              <a:defRPr sz="4400"/>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61" name="Google Shape;61;p13"/>
          <p:cNvSpPr txBox="1"/>
          <p:nvPr>
            <p:ph idx="2" type="body"/>
          </p:nvPr>
        </p:nvSpPr>
        <p:spPr>
          <a:xfrm>
            <a:off x="450503" y="2708696"/>
            <a:ext cx="8239200" cy="714300"/>
          </a:xfrm>
          <a:prstGeom prst="rect">
            <a:avLst/>
          </a:prstGeom>
          <a:noFill/>
          <a:ln>
            <a:noFill/>
          </a:ln>
        </p:spPr>
        <p:txBody>
          <a:bodyPr anchorCtr="0" anchor="t" bIns="19050" lIns="19050" spcFirstLastPara="1" rIns="19050" wrap="square" tIns="19050">
            <a:normAutofit/>
          </a:bodyPr>
          <a:lstStyle>
            <a:lvl1pPr indent="-228600" lvl="0" marL="457200" rtl="0" algn="l">
              <a:lnSpc>
                <a:spcPct val="100000"/>
              </a:lnSpc>
              <a:spcBef>
                <a:spcPts val="0"/>
              </a:spcBef>
              <a:spcAft>
                <a:spcPts val="0"/>
              </a:spcAft>
              <a:buClr>
                <a:srgbClr val="000000"/>
              </a:buClr>
              <a:buSzPts val="2100"/>
              <a:buFont typeface="Helvetica Neue"/>
              <a:buNone/>
              <a:defRPr b="1" sz="2100"/>
            </a:lvl1pPr>
            <a:lvl2pPr indent="-228600" lvl="1" marL="914400" rtl="0" algn="l">
              <a:lnSpc>
                <a:spcPct val="100000"/>
              </a:lnSpc>
              <a:spcBef>
                <a:spcPts val="0"/>
              </a:spcBef>
              <a:spcAft>
                <a:spcPts val="0"/>
              </a:spcAft>
              <a:buClr>
                <a:srgbClr val="000000"/>
              </a:buClr>
              <a:buSzPts val="2100"/>
              <a:buFont typeface="Helvetica Neue"/>
              <a:buNone/>
              <a:defRPr b="1" sz="2100"/>
            </a:lvl2pPr>
            <a:lvl3pPr indent="-228600" lvl="2" marL="1371600" rtl="0" algn="l">
              <a:lnSpc>
                <a:spcPct val="100000"/>
              </a:lnSpc>
              <a:spcBef>
                <a:spcPts val="0"/>
              </a:spcBef>
              <a:spcAft>
                <a:spcPts val="0"/>
              </a:spcAft>
              <a:buClr>
                <a:srgbClr val="000000"/>
              </a:buClr>
              <a:buSzPts val="2100"/>
              <a:buFont typeface="Helvetica Neue"/>
              <a:buNone/>
              <a:defRPr b="1" sz="2100"/>
            </a:lvl3pPr>
            <a:lvl4pPr indent="-228600" lvl="3" marL="1828800" rtl="0" algn="l">
              <a:lnSpc>
                <a:spcPct val="100000"/>
              </a:lnSpc>
              <a:spcBef>
                <a:spcPts val="0"/>
              </a:spcBef>
              <a:spcAft>
                <a:spcPts val="0"/>
              </a:spcAft>
              <a:buClr>
                <a:srgbClr val="000000"/>
              </a:buClr>
              <a:buSzPts val="2100"/>
              <a:buFont typeface="Helvetica Neue"/>
              <a:buNone/>
              <a:defRPr b="1" sz="2100"/>
            </a:lvl4pPr>
            <a:lvl5pPr indent="-228600" lvl="4" marL="2286000" rtl="0" algn="l">
              <a:lnSpc>
                <a:spcPct val="100000"/>
              </a:lnSpc>
              <a:spcBef>
                <a:spcPts val="0"/>
              </a:spcBef>
              <a:spcAft>
                <a:spcPts val="0"/>
              </a:spcAft>
              <a:buClr>
                <a:srgbClr val="000000"/>
              </a:buClr>
              <a:buSzPts val="2100"/>
              <a:buFont typeface="Helvetica Neue"/>
              <a:buNone/>
              <a:defRPr b="1" sz="2100"/>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62" name="Google Shape;62;p13"/>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000000"/>
              </a:buClr>
              <a:buSzPts val="700"/>
              <a:buFont typeface="Helvetica Neue"/>
              <a:buNone/>
              <a:defRPr sz="700">
                <a:solidFill>
                  <a:srgbClr val="000000"/>
                </a:solidFill>
              </a:defRPr>
            </a:lvl1pPr>
            <a:lvl2pPr indent="0" lvl="1" marL="0" rtl="0" algn="ctr">
              <a:lnSpc>
                <a:spcPct val="100000"/>
              </a:lnSpc>
              <a:spcBef>
                <a:spcPts val="0"/>
              </a:spcBef>
              <a:spcAft>
                <a:spcPts val="0"/>
              </a:spcAft>
              <a:buClr>
                <a:srgbClr val="000000"/>
              </a:buClr>
              <a:buSzPts val="700"/>
              <a:buFont typeface="Helvetica Neue"/>
              <a:buNone/>
              <a:defRPr sz="700">
                <a:solidFill>
                  <a:srgbClr val="000000"/>
                </a:solidFill>
              </a:defRPr>
            </a:lvl2pPr>
            <a:lvl3pPr indent="0" lvl="2" marL="0" rtl="0" algn="ctr">
              <a:lnSpc>
                <a:spcPct val="100000"/>
              </a:lnSpc>
              <a:spcBef>
                <a:spcPts val="0"/>
              </a:spcBef>
              <a:spcAft>
                <a:spcPts val="0"/>
              </a:spcAft>
              <a:buClr>
                <a:srgbClr val="000000"/>
              </a:buClr>
              <a:buSzPts val="700"/>
              <a:buFont typeface="Helvetica Neue"/>
              <a:buNone/>
              <a:defRPr sz="700">
                <a:solidFill>
                  <a:srgbClr val="000000"/>
                </a:solidFill>
              </a:defRPr>
            </a:lvl3pPr>
            <a:lvl4pPr indent="0" lvl="3" marL="0" rtl="0" algn="ctr">
              <a:lnSpc>
                <a:spcPct val="100000"/>
              </a:lnSpc>
              <a:spcBef>
                <a:spcPts val="0"/>
              </a:spcBef>
              <a:spcAft>
                <a:spcPts val="0"/>
              </a:spcAft>
              <a:buClr>
                <a:srgbClr val="000000"/>
              </a:buClr>
              <a:buSzPts val="700"/>
              <a:buFont typeface="Helvetica Neue"/>
              <a:buNone/>
              <a:defRPr sz="700">
                <a:solidFill>
                  <a:srgbClr val="000000"/>
                </a:solidFill>
              </a:defRPr>
            </a:lvl4pPr>
            <a:lvl5pPr indent="0" lvl="4" marL="0" rtl="0" algn="ctr">
              <a:lnSpc>
                <a:spcPct val="100000"/>
              </a:lnSpc>
              <a:spcBef>
                <a:spcPts val="0"/>
              </a:spcBef>
              <a:spcAft>
                <a:spcPts val="0"/>
              </a:spcAft>
              <a:buClr>
                <a:srgbClr val="000000"/>
              </a:buClr>
              <a:buSzPts val="700"/>
              <a:buFont typeface="Helvetica Neue"/>
              <a:buNone/>
              <a:defRPr sz="700">
                <a:solidFill>
                  <a:srgbClr val="000000"/>
                </a:solidFill>
              </a:defRPr>
            </a:lvl5pPr>
            <a:lvl6pPr indent="0" lvl="5" marL="0" rtl="0" algn="ctr">
              <a:lnSpc>
                <a:spcPct val="100000"/>
              </a:lnSpc>
              <a:spcBef>
                <a:spcPts val="0"/>
              </a:spcBef>
              <a:spcAft>
                <a:spcPts val="0"/>
              </a:spcAft>
              <a:buClr>
                <a:srgbClr val="000000"/>
              </a:buClr>
              <a:buSzPts val="700"/>
              <a:buFont typeface="Helvetica Neue"/>
              <a:buNone/>
              <a:defRPr sz="700">
                <a:solidFill>
                  <a:srgbClr val="000000"/>
                </a:solidFill>
              </a:defRPr>
            </a:lvl6pPr>
            <a:lvl7pPr indent="0" lvl="6" marL="0" rtl="0" algn="ctr">
              <a:lnSpc>
                <a:spcPct val="100000"/>
              </a:lnSpc>
              <a:spcBef>
                <a:spcPts val="0"/>
              </a:spcBef>
              <a:spcAft>
                <a:spcPts val="0"/>
              </a:spcAft>
              <a:buClr>
                <a:srgbClr val="000000"/>
              </a:buClr>
              <a:buSzPts val="700"/>
              <a:buFont typeface="Helvetica Neue"/>
              <a:buNone/>
              <a:defRPr sz="700">
                <a:solidFill>
                  <a:srgbClr val="000000"/>
                </a:solidFill>
              </a:defRPr>
            </a:lvl7pPr>
            <a:lvl8pPr indent="0" lvl="7" marL="0" rtl="0" algn="ctr">
              <a:lnSpc>
                <a:spcPct val="100000"/>
              </a:lnSpc>
              <a:spcBef>
                <a:spcPts val="0"/>
              </a:spcBef>
              <a:spcAft>
                <a:spcPts val="0"/>
              </a:spcAft>
              <a:buClr>
                <a:srgbClr val="000000"/>
              </a:buClr>
              <a:buSzPts val="700"/>
              <a:buFont typeface="Helvetica Neue"/>
              <a:buNone/>
              <a:defRPr sz="700">
                <a:solidFill>
                  <a:srgbClr val="000000"/>
                </a:solidFill>
              </a:defRPr>
            </a:lvl8pPr>
            <a:lvl9pPr indent="0" lvl="8" marL="0" rtl="0" algn="ctr">
              <a:lnSpc>
                <a:spcPct val="100000"/>
              </a:lnSpc>
              <a:spcBef>
                <a:spcPts val="0"/>
              </a:spcBef>
              <a:spcAft>
                <a:spcPts val="0"/>
              </a:spcAft>
              <a:buClr>
                <a:srgbClr val="000000"/>
              </a:buClr>
              <a:buSzPts val="700"/>
              <a:buFont typeface="Helvetica Neue"/>
              <a:buNone/>
              <a:defRPr sz="700">
                <a:solidFill>
                  <a:srgbClr val="000000"/>
                </a:solidFill>
              </a:defRPr>
            </a:lvl9pPr>
          </a:lstStyle>
          <a:p>
            <a:pPr indent="0" lvl="0" marL="0" rtl="0" algn="ctr">
              <a:spcBef>
                <a:spcPts val="0"/>
              </a:spcBef>
              <a:spcAft>
                <a:spcPts val="0"/>
              </a:spcAft>
              <a:buNone/>
            </a:pPr>
            <a:fld id="{00000000-1234-1234-1234-123412341234}" type="slidenum">
              <a:rPr lang="en"/>
              <a:t>‹#›</a:t>
            </a:fld>
            <a:endParaRPr sz="1000">
              <a:solidFill>
                <a:schemeClr val="dk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5" name="Google Shape;65;p14"/>
          <p:cNvSpPr/>
          <p:nvPr>
            <p:ph idx="2" type="pic"/>
          </p:nvPr>
        </p:nvSpPr>
        <p:spPr>
          <a:xfrm>
            <a:off x="3887391" y="740569"/>
            <a:ext cx="4629300" cy="3655200"/>
          </a:xfrm>
          <a:prstGeom prst="rect">
            <a:avLst/>
          </a:prstGeom>
          <a:noFill/>
          <a:ln>
            <a:noFill/>
          </a:ln>
        </p:spPr>
      </p:sp>
      <p:sp>
        <p:nvSpPr>
          <p:cNvPr id="66" name="Google Shape;66;p1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1600"/>
              </a:spcBef>
              <a:spcAft>
                <a:spcPts val="0"/>
              </a:spcAft>
              <a:buClr>
                <a:schemeClr val="dk1"/>
              </a:buClr>
              <a:buSzPts val="1100"/>
              <a:buNone/>
              <a:defRPr sz="1100"/>
            </a:lvl2pPr>
            <a:lvl3pPr indent="-228600" lvl="2" marL="1371600" rtl="0" algn="l">
              <a:lnSpc>
                <a:spcPct val="90000"/>
              </a:lnSpc>
              <a:spcBef>
                <a:spcPts val="1600"/>
              </a:spcBef>
              <a:spcAft>
                <a:spcPts val="0"/>
              </a:spcAft>
              <a:buClr>
                <a:schemeClr val="dk1"/>
              </a:buClr>
              <a:buSzPts val="900"/>
              <a:buNone/>
              <a:defRPr sz="900"/>
            </a:lvl3pPr>
            <a:lvl4pPr indent="-228600" lvl="3" marL="1828800" rtl="0" algn="l">
              <a:lnSpc>
                <a:spcPct val="90000"/>
              </a:lnSpc>
              <a:spcBef>
                <a:spcPts val="1600"/>
              </a:spcBef>
              <a:spcAft>
                <a:spcPts val="0"/>
              </a:spcAft>
              <a:buClr>
                <a:schemeClr val="dk1"/>
              </a:buClr>
              <a:buSzPts val="800"/>
              <a:buNone/>
              <a:defRPr sz="800"/>
            </a:lvl4pPr>
            <a:lvl5pPr indent="-228600" lvl="4" marL="2286000" rtl="0" algn="l">
              <a:lnSpc>
                <a:spcPct val="90000"/>
              </a:lnSpc>
              <a:spcBef>
                <a:spcPts val="1600"/>
              </a:spcBef>
              <a:spcAft>
                <a:spcPts val="0"/>
              </a:spcAft>
              <a:buClr>
                <a:schemeClr val="dk1"/>
              </a:buClr>
              <a:buSzPts val="800"/>
              <a:buNone/>
              <a:defRPr sz="800"/>
            </a:lvl5pPr>
            <a:lvl6pPr indent="-228600" lvl="5" marL="2743200" rtl="0" algn="l">
              <a:lnSpc>
                <a:spcPct val="90000"/>
              </a:lnSpc>
              <a:spcBef>
                <a:spcPts val="1600"/>
              </a:spcBef>
              <a:spcAft>
                <a:spcPts val="0"/>
              </a:spcAft>
              <a:buClr>
                <a:schemeClr val="dk1"/>
              </a:buClr>
              <a:buSzPts val="800"/>
              <a:buNone/>
              <a:defRPr sz="800"/>
            </a:lvl6pPr>
            <a:lvl7pPr indent="-228600" lvl="6" marL="3200400" rtl="0" algn="l">
              <a:lnSpc>
                <a:spcPct val="90000"/>
              </a:lnSpc>
              <a:spcBef>
                <a:spcPts val="1600"/>
              </a:spcBef>
              <a:spcAft>
                <a:spcPts val="0"/>
              </a:spcAft>
              <a:buClr>
                <a:schemeClr val="dk1"/>
              </a:buClr>
              <a:buSzPts val="800"/>
              <a:buNone/>
              <a:defRPr sz="800"/>
            </a:lvl7pPr>
            <a:lvl8pPr indent="-228600" lvl="7" marL="3657600" rtl="0" algn="l">
              <a:lnSpc>
                <a:spcPct val="90000"/>
              </a:lnSpc>
              <a:spcBef>
                <a:spcPts val="1600"/>
              </a:spcBef>
              <a:spcAft>
                <a:spcPts val="0"/>
              </a:spcAft>
              <a:buClr>
                <a:schemeClr val="dk1"/>
              </a:buClr>
              <a:buSzPts val="800"/>
              <a:buNone/>
              <a:defRPr sz="800"/>
            </a:lvl8pPr>
            <a:lvl9pPr indent="-228600" lvl="8" marL="4114800" rtl="0" algn="l">
              <a:lnSpc>
                <a:spcPct val="90000"/>
              </a:lnSpc>
              <a:spcBef>
                <a:spcPts val="1600"/>
              </a:spcBef>
              <a:spcAft>
                <a:spcPts val="1600"/>
              </a:spcAft>
              <a:buClr>
                <a:schemeClr val="dk1"/>
              </a:buClr>
              <a:buSzPts val="800"/>
              <a:buNone/>
              <a:defRPr sz="800"/>
            </a:lvl9pPr>
          </a:lstStyle>
          <a:p/>
        </p:txBody>
      </p:sp>
      <p:sp>
        <p:nvSpPr>
          <p:cNvPr id="67" name="Google Shape;67;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8" name="Google Shape;68;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9" name="Google Shape;69;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collegeparkmd.gov/umdpumpkincarv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wisecities.us/" TargetMode="External"/><Relationship Id="rId4" Type="http://schemas.openxmlformats.org/officeDocument/2006/relationships/hyperlink" Target="https://wiseconnect.us/" TargetMode="External"/><Relationship Id="rId5" Type="http://schemas.openxmlformats.org/officeDocument/2006/relationships/hyperlink" Target="https://www.facebook.com/groups/cpwiseevents" TargetMode="External"/><Relationship Id="rId6" Type="http://schemas.openxmlformats.org/officeDocument/2006/relationships/hyperlink" Target="https://www.meetup.com/college-park-wise-connect/events/calenda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mailto:NCPCivic@gmail.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mailto:ncpcivic@gmail.com"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mailto:NCPCivic@gmail.com" TargetMode="External"/><Relationship Id="rId4" Type="http://schemas.openxmlformats.org/officeDocument/2006/relationships/hyperlink" Target="https://www.collegeparkmd.gov/planning" TargetMode="External"/><Relationship Id="rId5" Type="http://schemas.openxmlformats.org/officeDocument/2006/relationships/hyperlink" Target="https://www.collegeparkmd.gov/projects" TargetMode="External"/><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ctrTitle"/>
          </p:nvPr>
        </p:nvSpPr>
        <p:spPr>
          <a:xfrm>
            <a:off x="2515600" y="1444250"/>
            <a:ext cx="35838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NCPCA </a:t>
            </a:r>
            <a:endParaRPr/>
          </a:p>
          <a:p>
            <a:pPr indent="0" lvl="0" marL="0" rtl="0" algn="ctr">
              <a:spcBef>
                <a:spcPts val="0"/>
              </a:spcBef>
              <a:spcAft>
                <a:spcPts val="0"/>
              </a:spcAft>
              <a:buNone/>
            </a:pPr>
            <a:r>
              <a:rPr lang="en"/>
              <a:t>October Meeting</a:t>
            </a:r>
            <a:endParaRPr/>
          </a:p>
        </p:txBody>
      </p:sp>
      <p:sp>
        <p:nvSpPr>
          <p:cNvPr id="75" name="Google Shape;75;p15"/>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October 9th,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247375" y="179250"/>
            <a:ext cx="69315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Events Committee Director Report</a:t>
            </a:r>
            <a:endParaRPr/>
          </a:p>
        </p:txBody>
      </p:sp>
      <p:sp>
        <p:nvSpPr>
          <p:cNvPr id="137" name="Google Shape;137;p24"/>
          <p:cNvSpPr txBox="1"/>
          <p:nvPr>
            <p:ph idx="1" type="body"/>
          </p:nvPr>
        </p:nvSpPr>
        <p:spPr>
          <a:xfrm>
            <a:off x="352775" y="1010550"/>
            <a:ext cx="4219200" cy="39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North College Park Events</a:t>
            </a:r>
            <a:endParaRPr sz="1700"/>
          </a:p>
          <a:p>
            <a:pPr indent="-336550" lvl="0" marL="457200" rtl="0" algn="l">
              <a:spcBef>
                <a:spcPts val="1600"/>
              </a:spcBef>
              <a:spcAft>
                <a:spcPts val="0"/>
              </a:spcAft>
              <a:buSzPts val="1700"/>
              <a:buChar char="●"/>
            </a:pPr>
            <a:r>
              <a:rPr b="1" lang="en" sz="1700"/>
              <a:t>Hollywood Farmers Market </a:t>
            </a:r>
            <a:r>
              <a:rPr lang="en" sz="1700"/>
              <a:t>- Saturday, 10am-2pm, Mom’s Parking Lot</a:t>
            </a:r>
            <a:endParaRPr sz="1700"/>
          </a:p>
          <a:p>
            <a:pPr indent="-336550" lvl="1" marL="914400" rtl="0" algn="l">
              <a:spcBef>
                <a:spcPts val="0"/>
              </a:spcBef>
              <a:spcAft>
                <a:spcPts val="0"/>
              </a:spcAft>
              <a:buSzPts val="1700"/>
              <a:buChar char="○"/>
            </a:pPr>
            <a:r>
              <a:rPr lang="en" sz="1700"/>
              <a:t>Food &amp; produce vendors</a:t>
            </a:r>
            <a:endParaRPr sz="1700"/>
          </a:p>
          <a:p>
            <a:pPr indent="-336550" lvl="1" marL="914400" rtl="0" algn="l">
              <a:spcBef>
                <a:spcPts val="0"/>
              </a:spcBef>
              <a:spcAft>
                <a:spcPts val="0"/>
              </a:spcAft>
              <a:buSzPts val="1700"/>
              <a:buChar char="○"/>
            </a:pPr>
            <a:r>
              <a:rPr lang="en" sz="1700"/>
              <a:t>Arts &amp; crafts</a:t>
            </a:r>
            <a:endParaRPr sz="1700"/>
          </a:p>
          <a:p>
            <a:pPr indent="-336550" lvl="1" marL="914400" rtl="0" algn="l">
              <a:spcBef>
                <a:spcPts val="0"/>
              </a:spcBef>
              <a:spcAft>
                <a:spcPts val="0"/>
              </a:spcAft>
              <a:buSzPts val="1700"/>
              <a:buChar char="○"/>
            </a:pPr>
            <a:r>
              <a:rPr lang="en" sz="1700"/>
              <a:t>Music</a:t>
            </a:r>
            <a:endParaRPr sz="1700"/>
          </a:p>
          <a:p>
            <a:pPr indent="-336550" lvl="1" marL="914400" rtl="0" algn="l">
              <a:spcBef>
                <a:spcPts val="0"/>
              </a:spcBef>
              <a:spcAft>
                <a:spcPts val="0"/>
              </a:spcAft>
              <a:buSzPts val="1700"/>
              <a:buChar char="○"/>
            </a:pPr>
            <a:r>
              <a:rPr lang="en" sz="1700"/>
              <a:t>Local businesses</a:t>
            </a:r>
            <a:endParaRPr sz="1700"/>
          </a:p>
          <a:p>
            <a:pPr indent="0" lvl="0" marL="914400" rtl="0" algn="l">
              <a:spcBef>
                <a:spcPts val="1600"/>
              </a:spcBef>
              <a:spcAft>
                <a:spcPts val="0"/>
              </a:spcAft>
              <a:buNone/>
            </a:pPr>
            <a:r>
              <a:t/>
            </a:r>
            <a:endParaRPr sz="1700"/>
          </a:p>
          <a:p>
            <a:pPr indent="0" lvl="0" marL="0" rtl="0" algn="l">
              <a:spcBef>
                <a:spcPts val="1600"/>
              </a:spcBef>
              <a:spcAft>
                <a:spcPts val="1600"/>
              </a:spcAft>
              <a:buNone/>
            </a:pPr>
            <a:r>
              <a:t/>
            </a:r>
            <a:endParaRPr sz="1700"/>
          </a:p>
        </p:txBody>
      </p:sp>
      <p:pic>
        <p:nvPicPr>
          <p:cNvPr id="138" name="Google Shape;138;p24"/>
          <p:cNvPicPr preferRelativeResize="0"/>
          <p:nvPr/>
        </p:nvPicPr>
        <p:blipFill>
          <a:blip r:embed="rId3">
            <a:alphaModFix/>
          </a:blip>
          <a:stretch>
            <a:fillRect/>
          </a:stretch>
        </p:blipFill>
        <p:spPr>
          <a:xfrm>
            <a:off x="5329100" y="1155100"/>
            <a:ext cx="2963976" cy="38145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144" name="Google Shape;144;p25"/>
          <p:cNvSpPr txBox="1"/>
          <p:nvPr>
            <p:ph idx="1" type="body"/>
          </p:nvPr>
        </p:nvSpPr>
        <p:spPr>
          <a:xfrm>
            <a:off x="311700" y="559575"/>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Pumpkin Carving Contest</a:t>
            </a:r>
            <a:r>
              <a:rPr lang="en" sz="1700"/>
              <a:t> - </a:t>
            </a:r>
            <a:r>
              <a:rPr lang="en" sz="1700"/>
              <a:t>Deadline</a:t>
            </a:r>
            <a:r>
              <a:rPr lang="en" sz="1700"/>
              <a:t> to submit is October 16th.</a:t>
            </a:r>
            <a:endParaRPr sz="1700"/>
          </a:p>
          <a:p>
            <a:pPr indent="-336550" lvl="0" marL="1828800" rtl="0" algn="l">
              <a:spcBef>
                <a:spcPts val="1600"/>
              </a:spcBef>
              <a:spcAft>
                <a:spcPts val="0"/>
              </a:spcAft>
              <a:buSzPts val="1700"/>
              <a:buChar char="●"/>
            </a:pPr>
            <a:r>
              <a:rPr lang="en" sz="1700">
                <a:solidFill>
                  <a:srgbClr val="333333"/>
                </a:solidFill>
                <a:highlight>
                  <a:srgbClr val="FFFFFF"/>
                </a:highlight>
              </a:rPr>
              <a:t>Create a jack-o-lantern showcasing UMD Spirit and enter for a chance to win amazing prizes! </a:t>
            </a:r>
            <a:endParaRPr sz="1700"/>
          </a:p>
          <a:p>
            <a:pPr indent="-336550" lvl="0" marL="1828800" rtl="0" algn="l">
              <a:spcBef>
                <a:spcPts val="0"/>
              </a:spcBef>
              <a:spcAft>
                <a:spcPts val="0"/>
              </a:spcAft>
              <a:buSzPts val="1700"/>
              <a:buChar char="●"/>
            </a:pPr>
            <a:r>
              <a:rPr lang="en" sz="1700"/>
              <a:t>Submit</a:t>
            </a:r>
            <a:r>
              <a:rPr lang="en" sz="1700"/>
              <a:t> photos to </a:t>
            </a:r>
            <a:r>
              <a:rPr lang="en" sz="1150" u="sng">
                <a:solidFill>
                  <a:srgbClr val="2B3A67"/>
                </a:solidFill>
                <a:highlight>
                  <a:srgbClr val="FFFFFF"/>
                </a:highlight>
                <a:latin typeface="Montserrat"/>
                <a:ea typeface="Montserrat"/>
                <a:cs typeface="Montserrat"/>
                <a:sym typeface="Montserrat"/>
                <a:hlinkClick r:id="rId3">
                  <a:extLst>
                    <a:ext uri="{A12FA001-AC4F-418D-AE19-62706E023703}">
                      <ahyp:hlinkClr val="tx"/>
                    </a:ext>
                  </a:extLst>
                </a:hlinkClick>
              </a:rPr>
              <a:t>www.collegeparkmd.gov/umdpumpkincarving</a:t>
            </a:r>
            <a:r>
              <a:rPr lang="en" sz="1700"/>
              <a:t> for your chance to win!</a:t>
            </a:r>
            <a:endParaRPr sz="1700"/>
          </a:p>
          <a:p>
            <a:pPr indent="0" lvl="0" marL="0" rtl="0" algn="l">
              <a:spcBef>
                <a:spcPts val="1600"/>
              </a:spcBef>
              <a:spcAft>
                <a:spcPts val="0"/>
              </a:spcAft>
              <a:buNone/>
            </a:pPr>
            <a:r>
              <a:rPr b="1" lang="en" sz="1700"/>
              <a:t>College Park Day </a:t>
            </a:r>
            <a:r>
              <a:rPr lang="en" sz="1700"/>
              <a:t>- Saturday, October 18th, 12:00pm</a:t>
            </a:r>
            <a:endParaRPr sz="1700"/>
          </a:p>
          <a:p>
            <a:pPr indent="-336550" lvl="0" marL="1828800" rtl="0" algn="l">
              <a:spcBef>
                <a:spcPts val="1600"/>
              </a:spcBef>
              <a:spcAft>
                <a:spcPts val="0"/>
              </a:spcAft>
              <a:buSzPts val="1700"/>
              <a:buChar char="●"/>
            </a:pPr>
            <a:r>
              <a:rPr lang="en" sz="1700"/>
              <a:t>College Park’s signature event. Come celebrate the city with food vendors/trucks, live music, inflatables, and activities for all ages.</a:t>
            </a:r>
            <a:endParaRPr sz="1700"/>
          </a:p>
          <a:p>
            <a:pPr indent="0" lvl="0" marL="0" rtl="0" algn="l">
              <a:spcBef>
                <a:spcPts val="1600"/>
              </a:spcBef>
              <a:spcAft>
                <a:spcPts val="0"/>
              </a:spcAft>
              <a:buNone/>
            </a:pPr>
            <a:r>
              <a:rPr b="1" lang="en" sz="1700"/>
              <a:t>Public Safety Meeting</a:t>
            </a:r>
            <a:r>
              <a:rPr lang="en" sz="1700"/>
              <a:t> - Monday, November 3rd, 7:00pm, City Hall Community Room</a:t>
            </a:r>
            <a:endParaRPr sz="1700"/>
          </a:p>
          <a:p>
            <a:pPr indent="0" lvl="0" marL="0" rtl="0" algn="l">
              <a:spcBef>
                <a:spcPts val="1600"/>
              </a:spcBef>
              <a:spcAft>
                <a:spcPts val="1600"/>
              </a:spcAft>
              <a:buNone/>
            </a:pPr>
            <a:r>
              <a:rPr lang="en" sz="1700"/>
              <a:t>Discuss City-wide crime statistics, incidents of public interest, and other safety related topics with elected officials and police.</a:t>
            </a:r>
            <a:r>
              <a:rPr lang="en" sz="1700"/>
              <a:t> </a:t>
            </a:r>
            <a:endParaRPr sz="1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150" name="Google Shape;150;p26"/>
          <p:cNvSpPr txBox="1"/>
          <p:nvPr>
            <p:ph idx="1" type="body"/>
          </p:nvPr>
        </p:nvSpPr>
        <p:spPr>
          <a:xfrm>
            <a:off x="311700" y="559575"/>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rgbClr val="222222"/>
                </a:solidFill>
                <a:highlight>
                  <a:srgbClr val="FFFFFF"/>
                </a:highlight>
                <a:latin typeface="Arial"/>
                <a:ea typeface="Arial"/>
                <a:cs typeface="Arial"/>
                <a:sym typeface="Arial"/>
              </a:rPr>
              <a:t>Social Activities for Older Adults Launched by WISE Connect</a:t>
            </a:r>
            <a:endParaRPr b="1" sz="1100">
              <a:solidFill>
                <a:srgbClr val="222222"/>
              </a:solidFill>
              <a:highlight>
                <a:srgbClr val="FFFFFF"/>
              </a:highlight>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From coffee meetups to board games to art sessions, this group is free to join and welcomes you!</a:t>
            </a:r>
            <a:endParaRPr sz="1200">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WISE Connect (</a:t>
            </a:r>
            <a:r>
              <a:rPr lang="en" sz="1200" u="sng">
                <a:solidFill>
                  <a:srgbClr val="1155CC"/>
                </a:solidFill>
                <a:highlight>
                  <a:srgbClr val="FFFFFF"/>
                </a:highlight>
                <a:latin typeface="Arial"/>
                <a:ea typeface="Arial"/>
                <a:cs typeface="Arial"/>
                <a:sym typeface="Arial"/>
                <a:hlinkClick r:id="rId3">
                  <a:extLst>
                    <a:ext uri="{A12FA001-AC4F-418D-AE19-62706E023703}">
                      <ahyp:hlinkClr val="tx"/>
                    </a:ext>
                  </a:extLst>
                </a:hlinkClick>
              </a:rPr>
              <a:t>www.wisecities.us</a:t>
            </a:r>
            <a:r>
              <a:rPr lang="en" sz="1200">
                <a:solidFill>
                  <a:srgbClr val="222222"/>
                </a:solidFill>
                <a:highlight>
                  <a:srgbClr val="FFFFFF"/>
                </a:highlight>
                <a:latin typeface="Arial"/>
                <a:ea typeface="Arial"/>
                <a:cs typeface="Arial"/>
                <a:sym typeface="Arial"/>
              </a:rPr>
              <a:t>) was founded by UMD alumni to foster connection, engagement, and fulfillment all life long. This year, the City of College Park is partnering with WISE Connect to offer social and recreational activities for residents over age 55.</a:t>
            </a:r>
            <a:endParaRPr sz="1200">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The initiative engages local businesses to host the group, offering discounts and age-friendly setups. Participating businesses starting September include Proteus Brews, The Greene Turtle, The Board &amp; Brew, Sardi's, Dog Haus Biergarten, Shop Made in MD, Bowlero, Ledo Pizza, with more to come. Have a favorite spot to meet? Let the team know!</a:t>
            </a:r>
            <a:endParaRPr sz="1200">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Social connection is key to good health! Come meet new people, get special discounts, explore new places, and have fun! Rides to events will be arranged as needed to ensure transportation is not a barrier to participating.</a:t>
            </a:r>
            <a:endParaRPr sz="1200">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The calendar of upcoming events can be found at </a:t>
            </a:r>
            <a:r>
              <a:rPr lang="en" sz="1200" u="sng">
                <a:solidFill>
                  <a:srgbClr val="1155CC"/>
                </a:solidFill>
                <a:highlight>
                  <a:srgbClr val="FFFFFF"/>
                </a:highlight>
                <a:latin typeface="Arial"/>
                <a:ea typeface="Arial"/>
                <a:cs typeface="Arial"/>
                <a:sym typeface="Arial"/>
                <a:hlinkClick r:id="rId4">
                  <a:extLst>
                    <a:ext uri="{A12FA001-AC4F-418D-AE19-62706E023703}">
                      <ahyp:hlinkClr val="tx"/>
                    </a:ext>
                  </a:extLst>
                </a:hlinkClick>
              </a:rPr>
              <a:t>https://wiseconnect.us/</a:t>
            </a:r>
            <a:r>
              <a:rPr lang="en" sz="1200">
                <a:solidFill>
                  <a:srgbClr val="222222"/>
                </a:solidFill>
                <a:highlight>
                  <a:srgbClr val="FFFFFF"/>
                </a:highlight>
                <a:latin typeface="Arial"/>
                <a:ea typeface="Arial"/>
                <a:cs typeface="Arial"/>
                <a:sym typeface="Arial"/>
              </a:rPr>
              <a:t> or in the Facebook group at </a:t>
            </a:r>
            <a:r>
              <a:rPr lang="en" sz="1200" u="sng">
                <a:solidFill>
                  <a:srgbClr val="1155CC"/>
                </a:solidFill>
                <a:highlight>
                  <a:srgbClr val="FFFFFF"/>
                </a:highlight>
                <a:latin typeface="Arial"/>
                <a:ea typeface="Arial"/>
                <a:cs typeface="Arial"/>
                <a:sym typeface="Arial"/>
                <a:hlinkClick r:id="rId5">
                  <a:extLst>
                    <a:ext uri="{A12FA001-AC4F-418D-AE19-62706E023703}">
                      <ahyp:hlinkClr val="tx"/>
                    </a:ext>
                  </a:extLst>
                </a:hlinkClick>
              </a:rPr>
              <a:t>https://www.facebook.com/groups/cpwiseevents</a:t>
            </a:r>
            <a:r>
              <a:rPr lang="en" sz="1200">
                <a:solidFill>
                  <a:srgbClr val="222222"/>
                </a:solidFill>
                <a:highlight>
                  <a:srgbClr val="FFFFFF"/>
                </a:highlight>
                <a:latin typeface="Arial"/>
                <a:ea typeface="Arial"/>
                <a:cs typeface="Arial"/>
                <a:sym typeface="Arial"/>
              </a:rPr>
              <a:t>, as well as in the attached PDF.</a:t>
            </a:r>
            <a:endParaRPr sz="1200">
              <a:latin typeface="Arial"/>
              <a:ea typeface="Arial"/>
              <a:cs typeface="Arial"/>
              <a:sym typeface="Arial"/>
            </a:endParaRPr>
          </a:p>
          <a:p>
            <a:pPr indent="0" lvl="0" marL="0" rtl="0" algn="l">
              <a:spcBef>
                <a:spcPts val="1600"/>
              </a:spcBef>
              <a:spcAft>
                <a:spcPts val="0"/>
              </a:spcAft>
              <a:buNone/>
            </a:pPr>
            <a:r>
              <a:rPr lang="en" sz="1200">
                <a:solidFill>
                  <a:srgbClr val="222222"/>
                </a:solidFill>
                <a:highlight>
                  <a:srgbClr val="FFFFFF"/>
                </a:highlight>
                <a:latin typeface="Arial"/>
                <a:ea typeface="Arial"/>
                <a:cs typeface="Arial"/>
                <a:sym typeface="Arial"/>
              </a:rPr>
              <a:t>To sign up or ask questions, contact Marie Brodsky by email (</a:t>
            </a:r>
            <a:r>
              <a:rPr lang="en" sz="1200">
                <a:solidFill>
                  <a:srgbClr val="1155CC"/>
                </a:solidFill>
                <a:highlight>
                  <a:srgbClr val="FFFFFF"/>
                </a:highlight>
                <a:latin typeface="Arial"/>
                <a:ea typeface="Arial"/>
                <a:cs typeface="Arial"/>
                <a:sym typeface="Arial"/>
              </a:rPr>
              <a:t>marie@wiseconnect.us</a:t>
            </a:r>
            <a:r>
              <a:rPr lang="en" sz="1200">
                <a:solidFill>
                  <a:srgbClr val="222222"/>
                </a:solidFill>
                <a:highlight>
                  <a:srgbClr val="FFFFFF"/>
                </a:highlight>
                <a:latin typeface="Arial"/>
                <a:ea typeface="Arial"/>
                <a:cs typeface="Arial"/>
                <a:sym typeface="Arial"/>
              </a:rPr>
              <a:t>) or phone (571-354-6626).</a:t>
            </a:r>
            <a:endParaRPr sz="1200">
              <a:solidFill>
                <a:srgbClr val="222222"/>
              </a:solidFill>
              <a:highlight>
                <a:srgbClr val="FFFFFF"/>
              </a:highlight>
              <a:latin typeface="Arial"/>
              <a:ea typeface="Arial"/>
              <a:cs typeface="Arial"/>
              <a:sym typeface="Arial"/>
            </a:endParaRPr>
          </a:p>
          <a:p>
            <a:pPr indent="0" lvl="0" marL="0" rtl="0" algn="l">
              <a:spcBef>
                <a:spcPts val="1600"/>
              </a:spcBef>
              <a:spcAft>
                <a:spcPts val="1600"/>
              </a:spcAft>
              <a:buNone/>
            </a:pPr>
            <a:r>
              <a:rPr lang="en" sz="1200" u="sng">
                <a:solidFill>
                  <a:schemeClr val="hlink"/>
                </a:solidFill>
                <a:highlight>
                  <a:srgbClr val="FFFFFF"/>
                </a:highlight>
                <a:latin typeface="Arial"/>
                <a:ea typeface="Arial"/>
                <a:cs typeface="Arial"/>
                <a:sym typeface="Arial"/>
                <a:hlinkClick r:id="rId6"/>
              </a:rPr>
              <a:t>WISE October Events Calendar - College Park</a:t>
            </a:r>
            <a:endParaRPr sz="1200">
              <a:solidFill>
                <a:srgbClr val="222222"/>
              </a:solidFill>
              <a:highlight>
                <a:srgbClr val="FFFFFF"/>
              </a:highlight>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Events Committee Director</a:t>
            </a:r>
            <a:endParaRPr/>
          </a:p>
        </p:txBody>
      </p:sp>
      <p:sp>
        <p:nvSpPr>
          <p:cNvPr id="156" name="Google Shape;156;p27"/>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Position is currently vacant.</a:t>
            </a:r>
            <a:endParaRPr/>
          </a:p>
          <a:p>
            <a:pPr indent="-342900" lvl="0" marL="457200" rtl="0" algn="l">
              <a:spcBef>
                <a:spcPts val="0"/>
              </a:spcBef>
              <a:spcAft>
                <a:spcPts val="0"/>
              </a:spcAft>
              <a:buSzPts val="1800"/>
              <a:buChar char="●"/>
            </a:pPr>
            <a:r>
              <a:rPr lang="en"/>
              <a:t>Send email to </a:t>
            </a:r>
            <a:r>
              <a:rPr lang="en" u="sng">
                <a:solidFill>
                  <a:schemeClr val="accent5"/>
                </a:solidFill>
                <a:hlinkClick r:id="rId3">
                  <a:extLst>
                    <a:ext uri="{A12FA001-AC4F-418D-AE19-62706E023703}">
                      <ahyp:hlinkClr val="tx"/>
                    </a:ext>
                  </a:extLst>
                </a:hlinkClick>
              </a:rPr>
              <a:t>NCPCivic@gmail.com</a:t>
            </a:r>
            <a:r>
              <a:rPr lang="en"/>
              <a:t> if interested. Include a small blurb about your experience and why you’re interested in filling the vacancy.</a:t>
            </a:r>
            <a:endParaRPr/>
          </a:p>
          <a:p>
            <a:pPr indent="0" lvl="0" marL="457200" rtl="0" algn="l">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ctrTitle"/>
          </p:nvPr>
        </p:nvSpPr>
        <p:spPr>
          <a:xfrm>
            <a:off x="2515600" y="1444250"/>
            <a:ext cx="35838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Ranked Choice Voting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type="ctrTitle"/>
          </p:nvPr>
        </p:nvSpPr>
        <p:spPr>
          <a:xfrm>
            <a:off x="2515600" y="1444250"/>
            <a:ext cx="35838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PG County Redistricting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0" name="Shape 170"/>
        <p:cNvGrpSpPr/>
        <p:nvPr/>
      </p:nvGrpSpPr>
      <p:grpSpPr>
        <a:xfrm>
          <a:off x="0" y="0"/>
          <a:ext cx="0" cy="0"/>
          <a:chOff x="0" y="0"/>
          <a:chExt cx="0" cy="0"/>
        </a:xfrm>
      </p:grpSpPr>
      <p:sp>
        <p:nvSpPr>
          <p:cNvPr id="171" name="Google Shape;171;p30"/>
          <p:cNvSpPr txBox="1"/>
          <p:nvPr>
            <p:ph idx="1" type="body"/>
          </p:nvPr>
        </p:nvSpPr>
        <p:spPr>
          <a:xfrm>
            <a:off x="332250" y="218850"/>
            <a:ext cx="8479500" cy="47058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2400"/>
              <a:t>Motion</a:t>
            </a:r>
            <a:endParaRPr sz="2400"/>
          </a:p>
          <a:p>
            <a:pPr indent="0" lvl="0" marL="457200" rtl="0" algn="l">
              <a:spcBef>
                <a:spcPts val="1600"/>
              </a:spcBef>
              <a:spcAft>
                <a:spcPts val="0"/>
              </a:spcAft>
              <a:buClr>
                <a:schemeClr val="dk1"/>
              </a:buClr>
              <a:buSzPts val="1100"/>
              <a:buFont typeface="Arial"/>
              <a:buNone/>
            </a:pPr>
            <a:r>
              <a:t/>
            </a:r>
            <a:endParaRPr/>
          </a:p>
          <a:p>
            <a:pPr indent="0" lvl="0" marL="457200" rtl="0" algn="l">
              <a:spcBef>
                <a:spcPts val="1600"/>
              </a:spcBef>
              <a:spcAft>
                <a:spcPts val="0"/>
              </a:spcAft>
              <a:buClr>
                <a:schemeClr val="dk1"/>
              </a:buClr>
              <a:buSzPts val="1100"/>
              <a:buFont typeface="Arial"/>
              <a:buNone/>
            </a:pPr>
            <a:r>
              <a:t/>
            </a:r>
            <a:endParaRPr/>
          </a:p>
          <a:p>
            <a:pPr indent="0" lvl="0" marL="457200" rtl="0" algn="l">
              <a:spcBef>
                <a:spcPts val="1600"/>
              </a:spcBef>
              <a:spcAft>
                <a:spcPts val="0"/>
              </a:spcAft>
              <a:buClr>
                <a:schemeClr val="dk1"/>
              </a:buClr>
              <a:buSzPts val="1100"/>
              <a:buFont typeface="Arial"/>
              <a:buNone/>
            </a:pPr>
            <a:r>
              <a:rPr lang="en"/>
              <a:t>I move that </a:t>
            </a:r>
            <a:r>
              <a:rPr lang="en"/>
              <a:t>. . .</a:t>
            </a:r>
            <a:endParaRPr/>
          </a:p>
          <a:p>
            <a:pPr indent="0" lvl="0" marL="457200" rtl="0" algn="l">
              <a:spcBef>
                <a:spcPts val="1600"/>
              </a:spcBef>
              <a:spcAft>
                <a:spcPts val="0"/>
              </a:spcAft>
              <a:buClr>
                <a:schemeClr val="dk1"/>
              </a:buClr>
              <a:buSzPts val="1100"/>
              <a:buFont typeface="Arial"/>
              <a:buNone/>
            </a:pPr>
            <a:r>
              <a:t/>
            </a:r>
            <a:endParaRPr/>
          </a:p>
          <a:p>
            <a:pPr indent="0" lvl="0" marL="457200" rtl="0" algn="ctr">
              <a:spcBef>
                <a:spcPts val="1600"/>
              </a:spcBef>
              <a:spcAft>
                <a:spcPts val="0"/>
              </a:spcAft>
              <a:buNone/>
            </a:pPr>
            <a:r>
              <a:t/>
            </a:r>
            <a:endParaRPr sz="2400"/>
          </a:p>
          <a:p>
            <a:pPr indent="0" lvl="0" marL="457200" rtl="0" algn="l">
              <a:spcBef>
                <a:spcPts val="1600"/>
              </a:spcBef>
              <a:spcAft>
                <a:spcPts val="0"/>
              </a:spcAft>
              <a:buNone/>
            </a:pPr>
            <a:r>
              <a:t/>
            </a:r>
            <a:endParaRPr sz="1700"/>
          </a:p>
          <a:p>
            <a:pPr indent="0" lvl="0" marL="0" rtl="0" algn="l">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1"/>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Unscheduled Motions and Announcements</a:t>
            </a:r>
            <a:endParaRPr/>
          </a:p>
          <a:p>
            <a:pPr indent="0" lvl="0" marL="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2"/>
          <p:cNvSpPr txBox="1"/>
          <p:nvPr>
            <p:ph idx="4294967295" type="title"/>
          </p:nvPr>
        </p:nvSpPr>
        <p:spPr>
          <a:xfrm>
            <a:off x="311700" y="546000"/>
            <a:ext cx="8520600" cy="107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2"/>
                </a:solidFill>
              </a:rPr>
              <a:t>Our Next Meeting: November 13th, 2025</a:t>
            </a:r>
            <a:endParaRPr>
              <a:solidFill>
                <a:schemeClr val="lt2"/>
              </a:solidFill>
            </a:endParaRPr>
          </a:p>
        </p:txBody>
      </p:sp>
      <p:sp>
        <p:nvSpPr>
          <p:cNvPr id="182" name="Google Shape;182;p32"/>
          <p:cNvSpPr txBox="1"/>
          <p:nvPr>
            <p:ph idx="4294967295" type="body"/>
          </p:nvPr>
        </p:nvSpPr>
        <p:spPr>
          <a:xfrm>
            <a:off x="311700" y="1740096"/>
            <a:ext cx="8520600" cy="543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 and</a:t>
            </a:r>
            <a:r>
              <a:rPr lang="en"/>
              <a:t> we’re so excited to see you </a:t>
            </a:r>
            <a:r>
              <a:rPr lang="en"/>
              <a:t>then</a:t>
            </a:r>
            <a:r>
              <a:rPr lang="en"/>
              <a:t>! </a:t>
            </a:r>
            <a:endParaRPr/>
          </a:p>
        </p:txBody>
      </p:sp>
      <p:pic>
        <p:nvPicPr>
          <p:cNvPr descr="Hands forming the shape of a heart around he sun at sunset" id="183" name="Google Shape;183;p32"/>
          <p:cNvPicPr preferRelativeResize="0"/>
          <p:nvPr/>
        </p:nvPicPr>
        <p:blipFill rotWithShape="1">
          <a:blip r:embed="rId3">
            <a:alphaModFix/>
          </a:blip>
          <a:srcRect b="0" l="8008" r="18043" t="16576"/>
          <a:stretch/>
        </p:blipFill>
        <p:spPr>
          <a:xfrm>
            <a:off x="3184201" y="2697675"/>
            <a:ext cx="2775600" cy="2088000"/>
          </a:xfrm>
          <a:prstGeom prst="ellipse">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3921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81" name="Google Shape;81;p16"/>
          <p:cNvSpPr txBox="1"/>
          <p:nvPr>
            <p:ph idx="4294967295" type="body"/>
          </p:nvPr>
        </p:nvSpPr>
        <p:spPr>
          <a:xfrm>
            <a:off x="311700" y="1210450"/>
            <a:ext cx="6531600" cy="365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t>7:30 - Consent to Record, Call to Order, Agenda Approval, Minutes Approval</a:t>
            </a:r>
            <a:endParaRPr sz="1300"/>
          </a:p>
          <a:p>
            <a:pPr indent="0" lvl="0" marL="0" rtl="0" algn="l">
              <a:spcBef>
                <a:spcPts val="1600"/>
              </a:spcBef>
              <a:spcAft>
                <a:spcPts val="0"/>
              </a:spcAft>
              <a:buClr>
                <a:schemeClr val="dk1"/>
              </a:buClr>
              <a:buSzPts val="1100"/>
              <a:buFont typeface="Arial"/>
              <a:buNone/>
            </a:pPr>
            <a:r>
              <a:rPr lang="en" sz="1300"/>
              <a:t>7:35 - Officer Reports</a:t>
            </a:r>
            <a:endParaRPr sz="1300"/>
          </a:p>
          <a:p>
            <a:pPr indent="0" lvl="0" marL="0" rtl="0" algn="l">
              <a:spcBef>
                <a:spcPts val="1600"/>
              </a:spcBef>
              <a:spcAft>
                <a:spcPts val="0"/>
              </a:spcAft>
              <a:buClr>
                <a:schemeClr val="dk1"/>
              </a:buClr>
              <a:buSzPts val="1100"/>
              <a:buFont typeface="Arial"/>
              <a:buNone/>
            </a:pPr>
            <a:r>
              <a:rPr lang="en" sz="1300"/>
              <a:t>7:50 - Ranked Choice Voting</a:t>
            </a:r>
            <a:endParaRPr sz="1300"/>
          </a:p>
          <a:p>
            <a:pPr indent="0" lvl="0" marL="0" rtl="0" algn="l">
              <a:spcBef>
                <a:spcPts val="1600"/>
              </a:spcBef>
              <a:spcAft>
                <a:spcPts val="0"/>
              </a:spcAft>
              <a:buClr>
                <a:schemeClr val="dk1"/>
              </a:buClr>
              <a:buSzPts val="1100"/>
              <a:buFont typeface="Arial"/>
              <a:buNone/>
            </a:pPr>
            <a:r>
              <a:rPr lang="en" sz="1300"/>
              <a:t>8:05 - PG County Redistricting</a:t>
            </a:r>
            <a:endParaRPr sz="1300"/>
          </a:p>
          <a:p>
            <a:pPr indent="0" lvl="0" marL="0" rtl="0" algn="l">
              <a:spcBef>
                <a:spcPts val="1600"/>
              </a:spcBef>
              <a:spcAft>
                <a:spcPts val="0"/>
              </a:spcAft>
              <a:buClr>
                <a:schemeClr val="dk1"/>
              </a:buClr>
              <a:buSzPts val="1100"/>
              <a:buFont typeface="Arial"/>
              <a:buNone/>
            </a:pPr>
            <a:r>
              <a:rPr lang="en" sz="1300"/>
              <a:t>8:20 - Unscheduled Motions and Announcements </a:t>
            </a:r>
            <a:endParaRPr sz="1300"/>
          </a:p>
          <a:p>
            <a:pPr indent="0" lvl="0" marL="0" rtl="0" algn="l">
              <a:spcBef>
                <a:spcPts val="1600"/>
              </a:spcBef>
              <a:spcAft>
                <a:spcPts val="0"/>
              </a:spcAft>
              <a:buClr>
                <a:schemeClr val="dk1"/>
              </a:buClr>
              <a:buSzPts val="1100"/>
              <a:buFont typeface="Arial"/>
              <a:buNone/>
            </a:pPr>
            <a:r>
              <a:rPr lang="en" sz="1300"/>
              <a:t>8:30 - Motion to Adjourn</a:t>
            </a:r>
            <a:endParaRPr sz="1300"/>
          </a:p>
          <a:p>
            <a:pPr indent="0" lvl="0" marL="0" rtl="0" algn="l">
              <a:spcBef>
                <a:spcPts val="1600"/>
              </a:spcBef>
              <a:spcAft>
                <a:spcPts val="0"/>
              </a:spcAft>
              <a:buClr>
                <a:schemeClr val="dk1"/>
              </a:buClr>
              <a:buSzPts val="1100"/>
              <a:buFont typeface="Arial"/>
              <a:buNone/>
            </a:pPr>
            <a:r>
              <a:t/>
            </a:r>
            <a:endParaRPr sz="1400"/>
          </a:p>
          <a:p>
            <a:pPr indent="0" lvl="0" marL="0" rtl="0" algn="l">
              <a:spcBef>
                <a:spcPts val="1600"/>
              </a:spcBef>
              <a:spcAft>
                <a:spcPts val="0"/>
              </a:spcAft>
              <a:buClr>
                <a:schemeClr val="dk1"/>
              </a:buClr>
              <a:buSzPts val="1100"/>
              <a:buFont typeface="Arial"/>
              <a:buNone/>
            </a:pPr>
            <a:r>
              <a:t/>
            </a:r>
            <a:endParaRPr sz="1600"/>
          </a:p>
          <a:p>
            <a:pPr indent="0" lvl="0" marL="0" rtl="0" algn="l">
              <a:lnSpc>
                <a:spcPct val="200000"/>
              </a:lnSpc>
              <a:spcBef>
                <a:spcPts val="1600"/>
              </a:spcBef>
              <a:spcAft>
                <a:spcPts val="0"/>
              </a:spcAft>
              <a:buNone/>
            </a:pPr>
            <a:r>
              <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148000"/>
            <a:ext cx="8520600" cy="1533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Motion to Approve </a:t>
            </a:r>
            <a:endParaRPr/>
          </a:p>
          <a:p>
            <a:pPr indent="0" lvl="0" marL="0" rtl="0" algn="ctr">
              <a:spcBef>
                <a:spcPts val="0"/>
              </a:spcBef>
              <a:spcAft>
                <a:spcPts val="0"/>
              </a:spcAft>
              <a:buNone/>
            </a:pPr>
            <a:r>
              <a:rPr lang="en"/>
              <a:t>Minutes</a:t>
            </a:r>
            <a:endParaRPr/>
          </a:p>
        </p:txBody>
      </p:sp>
      <p:sp>
        <p:nvSpPr>
          <p:cNvPr id="87" name="Google Shape;87;p17"/>
          <p:cNvSpPr txBox="1"/>
          <p:nvPr/>
        </p:nvSpPr>
        <p:spPr>
          <a:xfrm>
            <a:off x="503825" y="1681900"/>
            <a:ext cx="8038500" cy="20124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I</a:t>
            </a:r>
            <a:r>
              <a:rPr lang="en" sz="1600">
                <a:solidFill>
                  <a:schemeClr val="dk1"/>
                </a:solidFill>
                <a:latin typeface="Open Sans"/>
                <a:ea typeface="Open Sans"/>
                <a:cs typeface="Open Sans"/>
                <a:sym typeface="Open Sans"/>
              </a:rPr>
              <a:t> move to approve the September minutes as posted on the NCPCA website and provided to members before this meeting.</a:t>
            </a:r>
            <a:endParaRPr sz="1600">
              <a:latin typeface="Open Sans"/>
              <a:ea typeface="Open Sans"/>
              <a:cs typeface="Open Sans"/>
              <a:sym typeface="Open Sans"/>
            </a:endParaRPr>
          </a:p>
          <a:p>
            <a:pPr indent="0" lvl="0" marL="457200" rtl="0" algn="l">
              <a:lnSpc>
                <a:spcPct val="150000"/>
              </a:lnSpc>
              <a:spcBef>
                <a:spcPts val="0"/>
              </a:spcBef>
              <a:spcAft>
                <a:spcPts val="0"/>
              </a:spcAft>
              <a:buNone/>
            </a:pPr>
            <a:r>
              <a:t/>
            </a:r>
            <a:endParaRPr sz="1600">
              <a:solidFill>
                <a:schemeClr val="dk1"/>
              </a:solidFill>
              <a:latin typeface="Open Sans"/>
              <a:ea typeface="Open Sans"/>
              <a:cs typeface="Open Sans"/>
              <a:sym typeface="Open Sans"/>
            </a:endParaRPr>
          </a:p>
          <a:p>
            <a:pPr indent="0" lvl="0" marL="457200" rtl="0" algn="l">
              <a:lnSpc>
                <a:spcPct val="150000"/>
              </a:lnSpc>
              <a:spcBef>
                <a:spcPts val="0"/>
              </a:spcBef>
              <a:spcAft>
                <a:spcPts val="0"/>
              </a:spcAft>
              <a:buClr>
                <a:schemeClr val="dk1"/>
              </a:buClr>
              <a:buSzPts val="1100"/>
              <a:buFont typeface="Arial"/>
              <a:buNone/>
            </a:pPr>
            <a:r>
              <a:t/>
            </a:r>
            <a:endParaRPr sz="1600">
              <a:solidFill>
                <a:schemeClr val="dk1"/>
              </a:solidFill>
              <a:latin typeface="Open Sans"/>
              <a:ea typeface="Open Sans"/>
              <a:cs typeface="Open Sans"/>
              <a:sym typeface="Open Sans"/>
            </a:endParaRPr>
          </a:p>
          <a:p>
            <a:pPr indent="0" lvl="0" marL="457200" rtl="0" algn="l">
              <a:lnSpc>
                <a:spcPct val="150000"/>
              </a:lnSpc>
              <a:spcBef>
                <a:spcPts val="0"/>
              </a:spcBef>
              <a:spcAft>
                <a:spcPts val="0"/>
              </a:spcAft>
              <a:buNone/>
            </a:pPr>
            <a:r>
              <a:t/>
            </a:r>
            <a:endParaRPr sz="160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12107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President Report</a:t>
            </a:r>
            <a:endParaRPr/>
          </a:p>
        </p:txBody>
      </p:sp>
      <p:pic>
        <p:nvPicPr>
          <p:cNvPr id="93" name="Google Shape;93;p18"/>
          <p:cNvPicPr preferRelativeResize="0"/>
          <p:nvPr/>
        </p:nvPicPr>
        <p:blipFill>
          <a:blip r:embed="rId3">
            <a:alphaModFix/>
          </a:blip>
          <a:stretch>
            <a:fillRect/>
          </a:stretch>
        </p:blipFill>
        <p:spPr>
          <a:xfrm>
            <a:off x="5111400" y="555450"/>
            <a:ext cx="4032600" cy="4032600"/>
          </a:xfrm>
          <a:prstGeom prst="rect">
            <a:avLst/>
          </a:prstGeom>
          <a:noFill/>
          <a:ln>
            <a:noFill/>
          </a:ln>
        </p:spPr>
      </p:pic>
      <p:sp>
        <p:nvSpPr>
          <p:cNvPr id="94" name="Google Shape;94;p18"/>
          <p:cNvSpPr txBox="1"/>
          <p:nvPr>
            <p:ph idx="1" type="body"/>
          </p:nvPr>
        </p:nvSpPr>
        <p:spPr>
          <a:xfrm>
            <a:off x="311700" y="952375"/>
            <a:ext cx="5686200" cy="33540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1000"/>
              </a:spcBef>
              <a:spcAft>
                <a:spcPts val="0"/>
              </a:spcAft>
              <a:buSzPts val="1600"/>
              <a:buChar char="●"/>
            </a:pPr>
            <a:r>
              <a:rPr lang="en" sz="1600"/>
              <a:t>Powerpoint decks to be posted on NCPCA website; meeting recordings </a:t>
            </a:r>
            <a:r>
              <a:rPr lang="en" sz="1600"/>
              <a:t>available</a:t>
            </a:r>
            <a:r>
              <a:rPr lang="en" sz="1600"/>
              <a:t> upon request.</a:t>
            </a:r>
            <a:endParaRPr sz="1600"/>
          </a:p>
          <a:p>
            <a:pPr indent="-330200" lvl="0" marL="457200" rtl="0" algn="l">
              <a:lnSpc>
                <a:spcPct val="100000"/>
              </a:lnSpc>
              <a:spcBef>
                <a:spcPts val="1000"/>
              </a:spcBef>
              <a:spcAft>
                <a:spcPts val="0"/>
              </a:spcAft>
              <a:buSzPts val="1600"/>
              <a:buChar char="●"/>
            </a:pPr>
            <a:r>
              <a:rPr lang="en" sz="1600"/>
              <a:t>Dues discussion survey responses.</a:t>
            </a:r>
            <a:endParaRPr sz="1600"/>
          </a:p>
          <a:p>
            <a:pPr indent="-330200" lvl="0" marL="457200" rtl="0" algn="l">
              <a:lnSpc>
                <a:spcPct val="100000"/>
              </a:lnSpc>
              <a:spcBef>
                <a:spcPts val="1600"/>
              </a:spcBef>
              <a:spcAft>
                <a:spcPts val="0"/>
              </a:spcAft>
              <a:buSzPts val="1600"/>
              <a:buChar char="●"/>
            </a:pPr>
            <a:r>
              <a:rPr lang="en" sz="1600"/>
              <a:t>Development and Events </a:t>
            </a:r>
            <a:r>
              <a:rPr lang="en" sz="1600"/>
              <a:t>committee</a:t>
            </a:r>
            <a:r>
              <a:rPr lang="en" sz="1600"/>
              <a:t> vacancies.</a:t>
            </a:r>
            <a:endParaRPr sz="1600"/>
          </a:p>
          <a:p>
            <a:pPr indent="-330200" lvl="0" marL="457200" rtl="0" algn="l">
              <a:lnSpc>
                <a:spcPct val="100000"/>
              </a:lnSpc>
              <a:spcBef>
                <a:spcPts val="1600"/>
              </a:spcBef>
              <a:spcAft>
                <a:spcPts val="0"/>
              </a:spcAft>
              <a:buSzPts val="1600"/>
              <a:buChar char="●"/>
            </a:pPr>
            <a:r>
              <a:rPr lang="en" sz="1600"/>
              <a:t>Please send any interest for open positions or general </a:t>
            </a:r>
            <a:r>
              <a:rPr lang="en" sz="1600"/>
              <a:t>inquiries</a:t>
            </a:r>
            <a:r>
              <a:rPr lang="en" sz="1600"/>
              <a:t> to NCPCivic@gmail.com</a:t>
            </a:r>
            <a:endParaRPr sz="1600"/>
          </a:p>
          <a:p>
            <a:pPr indent="0" lvl="0" marL="914400" rtl="0" algn="l">
              <a:lnSpc>
                <a:spcPct val="100000"/>
              </a:lnSpc>
              <a:spcBef>
                <a:spcPts val="1600"/>
              </a:spcBef>
              <a:spcAft>
                <a:spcPts val="0"/>
              </a:spcAft>
              <a:buNone/>
            </a:pPr>
            <a:r>
              <a:t/>
            </a:r>
            <a:endParaRPr sz="1600"/>
          </a:p>
          <a:p>
            <a:pPr indent="0" lvl="0" marL="914400" rtl="0" algn="l">
              <a:lnSpc>
                <a:spcPct val="100000"/>
              </a:lnSpc>
              <a:spcBef>
                <a:spcPts val="1600"/>
              </a:spcBef>
              <a:spcAft>
                <a:spcPts val="0"/>
              </a:spcAft>
              <a:buNone/>
            </a:pPr>
            <a:r>
              <a:t/>
            </a:r>
            <a:endParaRPr sz="1600"/>
          </a:p>
          <a:p>
            <a:pPr indent="0" lvl="0" marL="914400" rtl="0" algn="l">
              <a:lnSpc>
                <a:spcPct val="100000"/>
              </a:lnSpc>
              <a:spcBef>
                <a:spcPts val="1600"/>
              </a:spcBef>
              <a:spcAft>
                <a:spcPts val="0"/>
              </a:spcAft>
              <a:buNone/>
            </a:pPr>
            <a:r>
              <a:t/>
            </a:r>
            <a:endParaRPr sz="1600"/>
          </a:p>
          <a:p>
            <a:pPr indent="0" lvl="0" marL="914400" rtl="0" algn="l">
              <a:lnSpc>
                <a:spcPct val="100000"/>
              </a:lnSpc>
              <a:spcBef>
                <a:spcPts val="1600"/>
              </a:spcBef>
              <a:spcAft>
                <a:spcPts val="0"/>
              </a:spcAft>
              <a:buNone/>
            </a:pPr>
            <a:r>
              <a:t/>
            </a:r>
            <a:endParaRPr sz="1400"/>
          </a:p>
          <a:p>
            <a:pPr indent="0" lvl="0" marL="0" rtl="0" algn="l">
              <a:lnSpc>
                <a:spcPct val="100000"/>
              </a:lnSpc>
              <a:spcBef>
                <a:spcPts val="1600"/>
              </a:spcBef>
              <a:spcAft>
                <a:spcPts val="0"/>
              </a:spcAft>
              <a:buNone/>
            </a:pPr>
            <a:r>
              <a:t/>
            </a:r>
            <a:endParaRPr sz="1600"/>
          </a:p>
          <a:p>
            <a:pPr indent="0" lvl="0" marL="457200" rtl="0" algn="l">
              <a:lnSpc>
                <a:spcPct val="100000"/>
              </a:lnSpc>
              <a:spcBef>
                <a:spcPts val="1600"/>
              </a:spcBef>
              <a:spcAft>
                <a:spcPts val="0"/>
              </a:spcAft>
              <a:buNone/>
            </a:pPr>
            <a:r>
              <a:t/>
            </a:r>
            <a:endParaRPr sz="1600"/>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idx="1" type="body"/>
          </p:nvPr>
        </p:nvSpPr>
        <p:spPr>
          <a:xfrm>
            <a:off x="311700" y="1189000"/>
            <a:ext cx="4542600" cy="3354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900">
                <a:solidFill>
                  <a:srgbClr val="202124"/>
                </a:solidFill>
                <a:highlight>
                  <a:schemeClr val="lt1"/>
                </a:highlight>
                <a:latin typeface="Roboto"/>
                <a:ea typeface="Roboto"/>
                <a:cs typeface="Roboto"/>
                <a:sym typeface="Roboto"/>
              </a:rPr>
              <a:t>Board of Election Supervisors</a:t>
            </a:r>
            <a:endParaRPr b="1" sz="1900">
              <a:solidFill>
                <a:srgbClr val="202124"/>
              </a:solidFill>
              <a:highlight>
                <a:schemeClr val="lt1"/>
              </a:highlight>
              <a:latin typeface="Roboto"/>
              <a:ea typeface="Roboto"/>
              <a:cs typeface="Roboto"/>
              <a:sym typeface="Roboto"/>
            </a:endParaRPr>
          </a:p>
          <a:p>
            <a:pPr indent="-330200" lvl="0" marL="457200" rtl="0" algn="l">
              <a:lnSpc>
                <a:spcPct val="100000"/>
              </a:lnSpc>
              <a:spcBef>
                <a:spcPts val="1600"/>
              </a:spcBef>
              <a:spcAft>
                <a:spcPts val="0"/>
              </a:spcAft>
              <a:buClr>
                <a:srgbClr val="202124"/>
              </a:buClr>
              <a:buSzPts val="1600"/>
              <a:buFont typeface="Roboto"/>
              <a:buChar char="●"/>
            </a:pPr>
            <a:r>
              <a:rPr lang="en" sz="1600">
                <a:solidFill>
                  <a:srgbClr val="202124"/>
                </a:solidFill>
                <a:highlight>
                  <a:schemeClr val="lt1"/>
                </a:highlight>
                <a:latin typeface="Roboto"/>
                <a:ea typeface="Roboto"/>
                <a:cs typeface="Roboto"/>
                <a:sym typeface="Roboto"/>
              </a:rPr>
              <a:t>Plans and organizes city elections.</a:t>
            </a:r>
            <a:endParaRPr sz="1600">
              <a:solidFill>
                <a:srgbClr val="202124"/>
              </a:solidFill>
              <a:highlight>
                <a:schemeClr val="lt1"/>
              </a:highlight>
              <a:latin typeface="Roboto"/>
              <a:ea typeface="Roboto"/>
              <a:cs typeface="Roboto"/>
              <a:sym typeface="Roboto"/>
            </a:endParaRPr>
          </a:p>
          <a:p>
            <a:pPr indent="-330200" lvl="0" marL="457200" rtl="0" algn="l">
              <a:lnSpc>
                <a:spcPct val="100000"/>
              </a:lnSpc>
              <a:spcBef>
                <a:spcPts val="0"/>
              </a:spcBef>
              <a:spcAft>
                <a:spcPts val="0"/>
              </a:spcAft>
              <a:buClr>
                <a:srgbClr val="202124"/>
              </a:buClr>
              <a:buSzPts val="1600"/>
              <a:buFont typeface="Roboto"/>
              <a:buChar char="●"/>
            </a:pPr>
            <a:r>
              <a:rPr lang="en" sz="1600">
                <a:solidFill>
                  <a:srgbClr val="202124"/>
                </a:solidFill>
                <a:highlight>
                  <a:schemeClr val="lt1"/>
                </a:highlight>
                <a:latin typeface="Roboto"/>
                <a:ea typeface="Roboto"/>
                <a:cs typeface="Roboto"/>
                <a:sym typeface="Roboto"/>
              </a:rPr>
              <a:t>If interested, must be a qualified voter in the city.</a:t>
            </a:r>
            <a:endParaRPr sz="1600">
              <a:solidFill>
                <a:srgbClr val="202124"/>
              </a:solidFill>
              <a:highlight>
                <a:schemeClr val="lt1"/>
              </a:highlight>
              <a:latin typeface="Roboto"/>
              <a:ea typeface="Roboto"/>
              <a:cs typeface="Roboto"/>
              <a:sym typeface="Roboto"/>
            </a:endParaRPr>
          </a:p>
          <a:p>
            <a:pPr indent="-330200" lvl="0" marL="457200" rtl="0" algn="l">
              <a:lnSpc>
                <a:spcPct val="100000"/>
              </a:lnSpc>
              <a:spcBef>
                <a:spcPts val="0"/>
              </a:spcBef>
              <a:spcAft>
                <a:spcPts val="0"/>
              </a:spcAft>
              <a:buClr>
                <a:srgbClr val="202124"/>
              </a:buClr>
              <a:buSzPts val="1600"/>
              <a:buFont typeface="Roboto"/>
              <a:buChar char="●"/>
            </a:pPr>
            <a:r>
              <a:rPr lang="en" sz="1600">
                <a:solidFill>
                  <a:srgbClr val="202124"/>
                </a:solidFill>
                <a:highlight>
                  <a:schemeClr val="lt1"/>
                </a:highlight>
                <a:latin typeface="Roboto"/>
                <a:ea typeface="Roboto"/>
                <a:cs typeface="Roboto"/>
                <a:sym typeface="Roboto"/>
              </a:rPr>
              <a:t>Six members currently. Two year terms.</a:t>
            </a:r>
            <a:endParaRPr sz="1600">
              <a:solidFill>
                <a:srgbClr val="202124"/>
              </a:solidFill>
              <a:highlight>
                <a:schemeClr val="lt1"/>
              </a:highlight>
              <a:latin typeface="Roboto"/>
              <a:ea typeface="Roboto"/>
              <a:cs typeface="Roboto"/>
              <a:sym typeface="Roboto"/>
            </a:endParaRPr>
          </a:p>
          <a:p>
            <a:pPr indent="-330200" lvl="0" marL="457200" rtl="0" algn="l">
              <a:lnSpc>
                <a:spcPct val="100000"/>
              </a:lnSpc>
              <a:spcBef>
                <a:spcPts val="0"/>
              </a:spcBef>
              <a:spcAft>
                <a:spcPts val="0"/>
              </a:spcAft>
              <a:buClr>
                <a:srgbClr val="202124"/>
              </a:buClr>
              <a:buSzPts val="1600"/>
              <a:buFont typeface="Roboto"/>
              <a:buChar char="●"/>
            </a:pPr>
            <a:r>
              <a:rPr lang="en" sz="1600">
                <a:solidFill>
                  <a:srgbClr val="202124"/>
                </a:solidFill>
                <a:highlight>
                  <a:schemeClr val="lt1"/>
                </a:highlight>
                <a:latin typeface="Roboto"/>
                <a:ea typeface="Roboto"/>
                <a:cs typeface="Roboto"/>
                <a:sym typeface="Roboto"/>
              </a:rPr>
              <a:t>Meetings are as needed.</a:t>
            </a:r>
            <a:endParaRPr sz="1600">
              <a:solidFill>
                <a:srgbClr val="202124"/>
              </a:solidFill>
              <a:highlight>
                <a:schemeClr val="lt1"/>
              </a:highlight>
              <a:latin typeface="Roboto"/>
              <a:ea typeface="Roboto"/>
              <a:cs typeface="Roboto"/>
              <a:sym typeface="Roboto"/>
            </a:endParaRPr>
          </a:p>
          <a:p>
            <a:pPr indent="-330200" lvl="0" marL="457200" rtl="0" algn="l">
              <a:lnSpc>
                <a:spcPct val="100000"/>
              </a:lnSpc>
              <a:spcBef>
                <a:spcPts val="0"/>
              </a:spcBef>
              <a:spcAft>
                <a:spcPts val="0"/>
              </a:spcAft>
              <a:buClr>
                <a:srgbClr val="202124"/>
              </a:buClr>
              <a:buSzPts val="1600"/>
              <a:buFont typeface="Roboto"/>
              <a:buChar char="●"/>
            </a:pPr>
            <a:r>
              <a:rPr lang="en" sz="1600">
                <a:solidFill>
                  <a:srgbClr val="202124"/>
                </a:solidFill>
                <a:highlight>
                  <a:schemeClr val="lt1"/>
                </a:highlight>
                <a:latin typeface="Roboto"/>
                <a:ea typeface="Roboto"/>
                <a:cs typeface="Roboto"/>
                <a:sym typeface="Roboto"/>
              </a:rPr>
              <a:t>Compensation: $720/year for members; $960/year for Chief Supervisor.</a:t>
            </a:r>
            <a:endParaRPr sz="1600">
              <a:solidFill>
                <a:srgbClr val="202124"/>
              </a:solidFill>
              <a:highlight>
                <a:schemeClr val="lt1"/>
              </a:highlight>
              <a:latin typeface="Roboto"/>
              <a:ea typeface="Roboto"/>
              <a:cs typeface="Roboto"/>
              <a:sym typeface="Roboto"/>
            </a:endParaRPr>
          </a:p>
          <a:p>
            <a:pPr indent="0" lvl="0" marL="0" rtl="0" algn="l">
              <a:lnSpc>
                <a:spcPct val="100000"/>
              </a:lnSpc>
              <a:spcBef>
                <a:spcPts val="1600"/>
              </a:spcBef>
              <a:spcAft>
                <a:spcPts val="0"/>
              </a:spcAft>
              <a:buNone/>
            </a:pPr>
            <a:r>
              <a:rPr lang="en" sz="1600">
                <a:solidFill>
                  <a:srgbClr val="202124"/>
                </a:solidFill>
                <a:highlight>
                  <a:schemeClr val="lt1"/>
                </a:highlight>
                <a:latin typeface="Roboto"/>
                <a:ea typeface="Roboto"/>
                <a:cs typeface="Roboto"/>
                <a:sym typeface="Roboto"/>
              </a:rPr>
              <a:t>Staff Liaison:Yvette Allen</a:t>
            </a:r>
            <a:endParaRPr sz="1600">
              <a:solidFill>
                <a:srgbClr val="202124"/>
              </a:solidFill>
              <a:highlight>
                <a:schemeClr val="lt1"/>
              </a:highlight>
              <a:latin typeface="Roboto"/>
              <a:ea typeface="Roboto"/>
              <a:cs typeface="Roboto"/>
              <a:sym typeface="Roboto"/>
            </a:endParaRPr>
          </a:p>
          <a:p>
            <a:pPr indent="0" lvl="0" marL="0" rtl="0" algn="l">
              <a:lnSpc>
                <a:spcPct val="100000"/>
              </a:lnSpc>
              <a:spcBef>
                <a:spcPts val="1600"/>
              </a:spcBef>
              <a:spcAft>
                <a:spcPts val="0"/>
              </a:spcAft>
              <a:buNone/>
            </a:pPr>
            <a:r>
              <a:rPr lang="en" sz="1600">
                <a:solidFill>
                  <a:srgbClr val="202124"/>
                </a:solidFill>
                <a:highlight>
                  <a:schemeClr val="lt1"/>
                </a:highlight>
                <a:latin typeface="Roboto"/>
                <a:ea typeface="Roboto"/>
                <a:cs typeface="Roboto"/>
                <a:sym typeface="Roboto"/>
              </a:rPr>
              <a:t>Email: yallen@collegeparkmd.gov</a:t>
            </a:r>
            <a:endParaRPr sz="1600">
              <a:solidFill>
                <a:srgbClr val="202124"/>
              </a:solidFill>
              <a:highlight>
                <a:schemeClr val="lt1"/>
              </a:highlight>
              <a:latin typeface="Roboto"/>
              <a:ea typeface="Roboto"/>
              <a:cs typeface="Roboto"/>
              <a:sym typeface="Roboto"/>
            </a:endParaRPr>
          </a:p>
          <a:p>
            <a:pPr indent="0" lvl="0" marL="0" rtl="0" algn="l">
              <a:spcBef>
                <a:spcPts val="1600"/>
              </a:spcBef>
              <a:spcAft>
                <a:spcPts val="0"/>
              </a:spcAft>
              <a:buNone/>
            </a:pPr>
            <a:r>
              <a:t/>
            </a:r>
            <a:endParaRPr b="1"/>
          </a:p>
          <a:p>
            <a:pPr indent="0" lvl="0" marL="0" rtl="0" algn="l">
              <a:spcBef>
                <a:spcPts val="1600"/>
              </a:spcBef>
              <a:spcAft>
                <a:spcPts val="1600"/>
              </a:spcAft>
              <a:buNone/>
            </a:pPr>
            <a:r>
              <a:t/>
            </a:r>
            <a:endParaRPr b="1"/>
          </a:p>
        </p:txBody>
      </p:sp>
      <p:sp>
        <p:nvSpPr>
          <p:cNvPr id="100" name="Google Shape;100;p19"/>
          <p:cNvSpPr txBox="1"/>
          <p:nvPr>
            <p:ph type="title"/>
          </p:nvPr>
        </p:nvSpPr>
        <p:spPr>
          <a:xfrm>
            <a:off x="311700" y="245325"/>
            <a:ext cx="8520600" cy="1090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President Report</a:t>
            </a:r>
            <a:endParaRPr/>
          </a:p>
          <a:p>
            <a:pPr indent="0" lvl="0" marL="0" rtl="0" algn="l">
              <a:spcBef>
                <a:spcPts val="0"/>
              </a:spcBef>
              <a:spcAft>
                <a:spcPts val="0"/>
              </a:spcAft>
              <a:buNone/>
            </a:pPr>
            <a:r>
              <a:rPr b="1" lang="en" sz="2400" u="sng">
                <a:solidFill>
                  <a:srgbClr val="274E13"/>
                </a:solidFill>
              </a:rPr>
              <a:t>C</a:t>
            </a:r>
            <a:r>
              <a:rPr b="1" lang="en" sz="2400" u="sng">
                <a:solidFill>
                  <a:srgbClr val="274E13"/>
                </a:solidFill>
              </a:rPr>
              <a:t>ollege Park Community Corner</a:t>
            </a:r>
            <a:r>
              <a:rPr lang="en">
                <a:solidFill>
                  <a:srgbClr val="274E13"/>
                </a:solidFill>
              </a:rPr>
              <a:t> </a:t>
            </a:r>
            <a:endParaRPr>
              <a:solidFill>
                <a:srgbClr val="274E13"/>
              </a:solidFill>
            </a:endParaRPr>
          </a:p>
        </p:txBody>
      </p:sp>
      <p:pic>
        <p:nvPicPr>
          <p:cNvPr id="101" name="Google Shape;101;p19"/>
          <p:cNvPicPr preferRelativeResize="0"/>
          <p:nvPr/>
        </p:nvPicPr>
        <p:blipFill>
          <a:blip r:embed="rId3">
            <a:alphaModFix/>
          </a:blip>
          <a:stretch>
            <a:fillRect/>
          </a:stretch>
        </p:blipFill>
        <p:spPr>
          <a:xfrm>
            <a:off x="5748116" y="878401"/>
            <a:ext cx="2804501" cy="2804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idx="1" type="body"/>
          </p:nvPr>
        </p:nvSpPr>
        <p:spPr>
          <a:xfrm>
            <a:off x="352775" y="1335525"/>
            <a:ext cx="4542600" cy="33540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n" sz="1600"/>
              <a:t>Continue checking your email for NCPCA updates.</a:t>
            </a:r>
            <a:endParaRPr sz="1600"/>
          </a:p>
          <a:p>
            <a:pPr indent="-330200" lvl="0" marL="457200" rtl="0" algn="l">
              <a:lnSpc>
                <a:spcPct val="100000"/>
              </a:lnSpc>
              <a:spcBef>
                <a:spcPts val="0"/>
              </a:spcBef>
              <a:spcAft>
                <a:spcPts val="0"/>
              </a:spcAft>
              <a:buSzPts val="1600"/>
              <a:buChar char="●"/>
            </a:pPr>
            <a:r>
              <a:rPr lang="en" sz="1600"/>
              <a:t>Email us any questions, concerns, or needs! Help us make this meeting the most meaningful it can be.</a:t>
            </a:r>
            <a:endParaRPr sz="1600"/>
          </a:p>
          <a:p>
            <a:pPr indent="-330200" lvl="0" marL="457200" rtl="0" algn="l">
              <a:lnSpc>
                <a:spcPct val="100000"/>
              </a:lnSpc>
              <a:spcBef>
                <a:spcPts val="0"/>
              </a:spcBef>
              <a:spcAft>
                <a:spcPts val="0"/>
              </a:spcAft>
              <a:buSzPts val="1600"/>
              <a:buChar char="●"/>
            </a:pPr>
            <a:r>
              <a:rPr lang="en" sz="1600">
                <a:solidFill>
                  <a:srgbClr val="202124"/>
                </a:solidFill>
                <a:highlight>
                  <a:srgbClr val="FFFFFF"/>
                </a:highlight>
                <a:latin typeface="Roboto"/>
                <a:ea typeface="Roboto"/>
                <a:cs typeface="Roboto"/>
                <a:sym typeface="Roboto"/>
              </a:rPr>
              <a:t>NCPCA Association (</a:t>
            </a:r>
            <a:r>
              <a:rPr lang="en" sz="1600" u="sng">
                <a:solidFill>
                  <a:schemeClr val="hlink"/>
                </a:solidFill>
                <a:highlight>
                  <a:srgbClr val="FFFFFF"/>
                </a:highlight>
                <a:latin typeface="Roboto"/>
                <a:ea typeface="Roboto"/>
                <a:cs typeface="Roboto"/>
                <a:sym typeface="Roboto"/>
                <a:hlinkClick r:id="rId3"/>
              </a:rPr>
              <a:t>ncpcivic@gmail.com</a:t>
            </a:r>
            <a:r>
              <a:rPr lang="en" sz="1600">
                <a:solidFill>
                  <a:srgbClr val="202124"/>
                </a:solidFill>
                <a:highlight>
                  <a:srgbClr val="FFFFFF"/>
                </a:highlight>
                <a:latin typeface="Roboto"/>
                <a:ea typeface="Roboto"/>
                <a:cs typeface="Roboto"/>
                <a:sym typeface="Roboto"/>
              </a:rPr>
              <a:t>)</a:t>
            </a:r>
            <a:endParaRPr b="1"/>
          </a:p>
          <a:p>
            <a:pPr indent="0" lvl="0" marL="0" rtl="0" algn="l">
              <a:spcBef>
                <a:spcPts val="1600"/>
              </a:spcBef>
              <a:spcAft>
                <a:spcPts val="0"/>
              </a:spcAft>
              <a:buNone/>
            </a:pPr>
            <a:r>
              <a:t/>
            </a:r>
            <a:endParaRPr b="1"/>
          </a:p>
          <a:p>
            <a:pPr indent="0" lvl="0" marL="0" rtl="0" algn="l">
              <a:spcBef>
                <a:spcPts val="1600"/>
              </a:spcBef>
              <a:spcAft>
                <a:spcPts val="1600"/>
              </a:spcAft>
              <a:buNone/>
            </a:pPr>
            <a:r>
              <a:t/>
            </a:r>
            <a:endParaRPr b="1"/>
          </a:p>
        </p:txBody>
      </p:sp>
      <p:sp>
        <p:nvSpPr>
          <p:cNvPr id="107" name="Google Shape;107;p2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Vice </a:t>
            </a:r>
            <a:r>
              <a:rPr lang="en"/>
              <a:t>President Report</a:t>
            </a:r>
            <a:endParaRPr/>
          </a:p>
        </p:txBody>
      </p:sp>
      <p:pic>
        <p:nvPicPr>
          <p:cNvPr id="108" name="Google Shape;108;p20"/>
          <p:cNvPicPr preferRelativeResize="0"/>
          <p:nvPr/>
        </p:nvPicPr>
        <p:blipFill>
          <a:blip r:embed="rId4">
            <a:alphaModFix/>
          </a:blip>
          <a:stretch>
            <a:fillRect/>
          </a:stretch>
        </p:blipFill>
        <p:spPr>
          <a:xfrm>
            <a:off x="4710850" y="555450"/>
            <a:ext cx="4032600" cy="4032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Treasurer Report</a:t>
            </a:r>
            <a:endParaRPr/>
          </a:p>
        </p:txBody>
      </p:sp>
      <p:graphicFrame>
        <p:nvGraphicFramePr>
          <p:cNvPr id="114" name="Google Shape;114;p21"/>
          <p:cNvGraphicFramePr/>
          <p:nvPr/>
        </p:nvGraphicFramePr>
        <p:xfrm>
          <a:off x="200650" y="2705185"/>
          <a:ext cx="3000000" cy="3000000"/>
        </p:xfrm>
        <a:graphic>
          <a:graphicData uri="http://schemas.openxmlformats.org/drawingml/2006/table">
            <a:tbl>
              <a:tblPr>
                <a:noFill/>
                <a:tableStyleId>{F2CE7A37-45C4-4E4A-A86D-C4B6E353ED32}</a:tableStyleId>
              </a:tblPr>
              <a:tblGrid>
                <a:gridCol w="3078650"/>
                <a:gridCol w="996225"/>
              </a:tblGrid>
              <a:tr h="100000">
                <a:tc gridSpan="2">
                  <a:txBody>
                    <a:bodyPr/>
                    <a:lstStyle/>
                    <a:p>
                      <a:pPr indent="0" lvl="0" marL="0" rtl="0" algn="ctr">
                        <a:spcBef>
                          <a:spcPts val="0"/>
                        </a:spcBef>
                        <a:spcAft>
                          <a:spcPts val="0"/>
                        </a:spcAft>
                        <a:buNone/>
                      </a:pPr>
                      <a:r>
                        <a:rPr lang="en"/>
                        <a:t>SECU Savings Account*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r>
              <a:tr h="396200">
                <a:tc>
                  <a:txBody>
                    <a:bodyPr/>
                    <a:lstStyle/>
                    <a:p>
                      <a:pPr indent="0" lvl="0" marL="0" rtl="0" algn="l">
                        <a:spcBef>
                          <a:spcPts val="0"/>
                        </a:spcBef>
                        <a:spcAft>
                          <a:spcPts val="0"/>
                        </a:spcAft>
                        <a:buNone/>
                      </a:pPr>
                      <a:r>
                        <a:rPr lang="en"/>
                        <a:t>Available Balance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$336.33</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
                        <a:t>Interest Paid YTD</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$0.89</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gridSpan="2">
                  <a:txBody>
                    <a:bodyPr/>
                    <a:lstStyle/>
                    <a:p>
                      <a:pPr indent="0" lvl="0" marL="0" rtl="0" algn="ctr">
                        <a:spcBef>
                          <a:spcPts val="0"/>
                        </a:spcBef>
                        <a:spcAft>
                          <a:spcPts val="0"/>
                        </a:spcAft>
                        <a:buNone/>
                      </a:pPr>
                      <a:r>
                        <a:rPr lang="en"/>
                        <a:t>Recent Transactions</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a:txBody>
                    <a:bodyPr/>
                    <a:lstStyle/>
                    <a:p>
                      <a:pPr indent="0" lvl="0" marL="0" rtl="0" algn="l">
                        <a:spcBef>
                          <a:spcPts val="0"/>
                        </a:spcBef>
                        <a:spcAft>
                          <a:spcPts val="0"/>
                        </a:spcAft>
                        <a:buNone/>
                      </a:pPr>
                      <a:r>
                        <a:rPr lang="en"/>
                        <a:t>Interest Credits 9/30</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$0.10</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115" name="Google Shape;115;p21"/>
          <p:cNvGraphicFramePr/>
          <p:nvPr/>
        </p:nvGraphicFramePr>
        <p:xfrm>
          <a:off x="200650" y="1225228"/>
          <a:ext cx="3000000" cy="3000000"/>
        </p:xfrm>
        <a:graphic>
          <a:graphicData uri="http://schemas.openxmlformats.org/drawingml/2006/table">
            <a:tbl>
              <a:tblPr>
                <a:noFill/>
                <a:tableStyleId>{F2CE7A37-45C4-4E4A-A86D-C4B6E353ED32}</a:tableStyleId>
              </a:tblPr>
              <a:tblGrid>
                <a:gridCol w="2690750"/>
                <a:gridCol w="1384125"/>
              </a:tblGrid>
              <a:tr h="396200">
                <a:tc gridSpan="2">
                  <a:txBody>
                    <a:bodyPr/>
                    <a:lstStyle/>
                    <a:p>
                      <a:pPr indent="0" lvl="0" marL="0" rtl="0" algn="ctr">
                        <a:spcBef>
                          <a:spcPts val="0"/>
                        </a:spcBef>
                        <a:spcAft>
                          <a:spcPts val="0"/>
                        </a:spcAft>
                        <a:buNone/>
                      </a:pPr>
                      <a:r>
                        <a:rPr lang="en"/>
                        <a:t>SECU Checking Account*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r>
              <a:tr h="396200">
                <a:tc>
                  <a:txBody>
                    <a:bodyPr/>
                    <a:lstStyle/>
                    <a:p>
                      <a:pPr indent="0" lvl="0" marL="0" rtl="0" algn="l">
                        <a:spcBef>
                          <a:spcPts val="0"/>
                        </a:spcBef>
                        <a:spcAft>
                          <a:spcPts val="0"/>
                        </a:spcAft>
                        <a:buNone/>
                      </a:pPr>
                      <a:r>
                        <a:rPr lang="en"/>
                        <a:t>Available Balance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$1,364.36</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25">
                <a:tc gridSpan="2">
                  <a:txBody>
                    <a:bodyPr/>
                    <a:lstStyle/>
                    <a:p>
                      <a:pPr indent="0" lvl="0" marL="0" rtl="0" algn="l">
                        <a:spcBef>
                          <a:spcPts val="0"/>
                        </a:spcBef>
                        <a:spcAft>
                          <a:spcPts val="0"/>
                        </a:spcAft>
                        <a:buNone/>
                      </a:pPr>
                      <a:r>
                        <a:rPr lang="en"/>
                        <a:t>Recent transactions: mailchimp, </a:t>
                      </a:r>
                      <a:r>
                        <a:rPr lang="en"/>
                        <a:t>dues</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sp>
        <p:nvSpPr>
          <p:cNvPr id="116" name="Google Shape;116;p21"/>
          <p:cNvSpPr txBox="1"/>
          <p:nvPr/>
        </p:nvSpPr>
        <p:spPr>
          <a:xfrm>
            <a:off x="200650" y="4670713"/>
            <a:ext cx="3249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*As of 6:00PM EDT 9/11/2025</a:t>
            </a:r>
            <a:endParaRPr sz="1000">
              <a:latin typeface="Open Sans"/>
              <a:ea typeface="Open Sans"/>
              <a:cs typeface="Open Sans"/>
              <a:sym typeface="Open Sans"/>
            </a:endParaRPr>
          </a:p>
        </p:txBody>
      </p:sp>
      <p:sp>
        <p:nvSpPr>
          <p:cNvPr id="117" name="Google Shape;117;p21"/>
          <p:cNvSpPr txBox="1"/>
          <p:nvPr>
            <p:ph idx="1" type="body"/>
          </p:nvPr>
        </p:nvSpPr>
        <p:spPr>
          <a:xfrm>
            <a:off x="4401800" y="154200"/>
            <a:ext cx="4742100" cy="4835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t>Activities</a:t>
            </a:r>
            <a:endParaRPr sz="1600"/>
          </a:p>
          <a:p>
            <a:pPr indent="-330200" lvl="0" marL="457200" rtl="0" algn="l">
              <a:lnSpc>
                <a:spcPct val="115000"/>
              </a:lnSpc>
              <a:spcBef>
                <a:spcPts val="0"/>
              </a:spcBef>
              <a:spcAft>
                <a:spcPts val="0"/>
              </a:spcAft>
              <a:buSzPts val="1600"/>
              <a:buChar char="●"/>
            </a:pPr>
            <a:r>
              <a:rPr lang="en" sz="1600"/>
              <a:t>MailChimp monthly upgrade: $13</a:t>
            </a:r>
            <a:endParaRPr sz="1600"/>
          </a:p>
          <a:p>
            <a:pPr indent="-330200" lvl="0" marL="457200" rtl="0" algn="l">
              <a:lnSpc>
                <a:spcPct val="115000"/>
              </a:lnSpc>
              <a:spcBef>
                <a:spcPts val="0"/>
              </a:spcBef>
              <a:spcAft>
                <a:spcPts val="0"/>
              </a:spcAft>
              <a:buSzPts val="1600"/>
              <a:buChar char="●"/>
            </a:pPr>
            <a:r>
              <a:rPr lang="en" sz="1600"/>
              <a:t>Upcoming charge: Annual Zoom Account renewal is $159.90 and will renew on 11/8</a:t>
            </a:r>
            <a:endParaRPr sz="1600"/>
          </a:p>
          <a:p>
            <a:pPr indent="-330200" lvl="1" marL="914400" rtl="0" algn="l">
              <a:lnSpc>
                <a:spcPct val="115000"/>
              </a:lnSpc>
              <a:spcBef>
                <a:spcPts val="0"/>
              </a:spcBef>
              <a:spcAft>
                <a:spcPts val="0"/>
              </a:spcAft>
              <a:buSzPts val="1600"/>
              <a:buChar char="○"/>
            </a:pPr>
            <a:r>
              <a:rPr b="1" lang="en" sz="1600"/>
              <a:t>“I move to approve an expenditure of $159.90 for NCPCA’s Zoom renewal”</a:t>
            </a:r>
            <a:endParaRPr b="1" sz="1600"/>
          </a:p>
          <a:p>
            <a:pPr indent="-330200" lvl="0" marL="457200" rtl="0" algn="l">
              <a:lnSpc>
                <a:spcPct val="115000"/>
              </a:lnSpc>
              <a:spcBef>
                <a:spcPts val="0"/>
              </a:spcBef>
              <a:spcAft>
                <a:spcPts val="0"/>
              </a:spcAft>
              <a:buSzPts val="1600"/>
              <a:buChar char="●"/>
            </a:pPr>
            <a:r>
              <a:rPr lang="en" sz="1600"/>
              <a:t>NCPCA Board would like to eliminate membership dues</a:t>
            </a:r>
            <a:endParaRPr sz="1600"/>
          </a:p>
          <a:p>
            <a:pPr indent="-330200" lvl="1" marL="914400" rtl="0" algn="l">
              <a:lnSpc>
                <a:spcPct val="115000"/>
              </a:lnSpc>
              <a:spcBef>
                <a:spcPts val="0"/>
              </a:spcBef>
              <a:spcAft>
                <a:spcPts val="0"/>
              </a:spcAft>
              <a:buSzPts val="1600"/>
              <a:buChar char="○"/>
            </a:pPr>
            <a:r>
              <a:rPr lang="en" sz="1600"/>
              <a:t>Please participate in our survey to let us know your thoughts!</a:t>
            </a:r>
            <a:endParaRPr sz="1600"/>
          </a:p>
          <a:p>
            <a:pPr indent="-330200" lvl="0" marL="457200" rtl="0" algn="l">
              <a:lnSpc>
                <a:spcPct val="115000"/>
              </a:lnSpc>
              <a:spcBef>
                <a:spcPts val="0"/>
              </a:spcBef>
              <a:spcAft>
                <a:spcPts val="0"/>
              </a:spcAft>
              <a:buSzPts val="1600"/>
              <a:buChar char="●"/>
            </a:pPr>
            <a:r>
              <a:rPr lang="en" sz="1600"/>
              <a:t>Ongoing Reminder: ~$1000 of money in checking account is earmarked for Welcome Wagon activities</a:t>
            </a:r>
            <a:endParaRPr sz="1600"/>
          </a:p>
          <a:p>
            <a:pPr indent="-330200" lvl="1" marL="914400" rtl="0" algn="l">
              <a:lnSpc>
                <a:spcPct val="115000"/>
              </a:lnSpc>
              <a:spcBef>
                <a:spcPts val="0"/>
              </a:spcBef>
              <a:spcAft>
                <a:spcPts val="0"/>
              </a:spcAft>
              <a:buSzPts val="1600"/>
              <a:buChar char="○"/>
            </a:pPr>
            <a:r>
              <a:rPr lang="en" sz="1600"/>
              <a:t>The NCPCA Board is reviewing the language of the grant to ensure we can use it for community events</a:t>
            </a:r>
            <a:endParaRPr sz="1600"/>
          </a:p>
          <a:p>
            <a:pPr indent="0" lvl="0" marL="0" rtl="0" algn="l">
              <a:lnSpc>
                <a:spcPct val="115000"/>
              </a:lnSpc>
              <a:spcBef>
                <a:spcPts val="0"/>
              </a:spcBef>
              <a:spcAft>
                <a:spcPts val="0"/>
              </a:spcAft>
              <a:buNone/>
            </a:pPr>
            <a:r>
              <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Secretary</a:t>
            </a:r>
            <a:r>
              <a:rPr lang="en"/>
              <a:t> Report</a:t>
            </a:r>
            <a:endParaRPr/>
          </a:p>
        </p:txBody>
      </p:sp>
      <p:sp>
        <p:nvSpPr>
          <p:cNvPr id="123" name="Google Shape;123;p22"/>
          <p:cNvSpPr txBox="1"/>
          <p:nvPr>
            <p:ph idx="1" type="body"/>
          </p:nvPr>
        </p:nvSpPr>
        <p:spPr>
          <a:xfrm>
            <a:off x="352775" y="1147225"/>
            <a:ext cx="4935900" cy="3542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Please be sure to state your name when addressing the membership, putting forward a motion, or seconding a motion to facilitate note-taking. </a:t>
            </a:r>
            <a:endParaRPr/>
          </a:p>
          <a:p>
            <a:pPr indent="-342900" lvl="0" marL="457200" rtl="0" algn="l">
              <a:lnSpc>
                <a:spcPct val="100000"/>
              </a:lnSpc>
              <a:spcBef>
                <a:spcPts val="1600"/>
              </a:spcBef>
              <a:spcAft>
                <a:spcPts val="0"/>
              </a:spcAft>
              <a:buSzPts val="1800"/>
              <a:buChar char="●"/>
            </a:pPr>
            <a:r>
              <a:rPr lang="en"/>
              <a:t>For those on Zoom: Please enter your full name into the chat to facilitate recording attendance.</a:t>
            </a:r>
            <a:endParaRPr/>
          </a:p>
          <a:p>
            <a:pPr indent="-342900" lvl="0" marL="457200" rtl="0" algn="l">
              <a:lnSpc>
                <a:spcPct val="100000"/>
              </a:lnSpc>
              <a:spcBef>
                <a:spcPts val="1600"/>
              </a:spcBef>
              <a:spcAft>
                <a:spcPts val="0"/>
              </a:spcAft>
              <a:buSzPts val="1800"/>
              <a:buChar char="●"/>
            </a:pPr>
            <a:r>
              <a:rPr lang="en"/>
              <a:t>Brian J. Roan will not be seeking re-election to the position of Secretary. Those interested should email NCPCivic@gmail.com.</a:t>
            </a:r>
            <a:endParaRPr/>
          </a:p>
          <a:p>
            <a:pPr indent="0" lvl="0" marL="457200" rtl="0" algn="l">
              <a:lnSpc>
                <a:spcPct val="100000"/>
              </a:lnSpc>
              <a:spcBef>
                <a:spcPts val="1600"/>
              </a:spcBef>
              <a:spcAft>
                <a:spcPts val="0"/>
              </a:spcAft>
              <a:buNone/>
            </a:pPr>
            <a:r>
              <a:t/>
            </a:r>
            <a:endParaRPr/>
          </a:p>
          <a:p>
            <a:pPr indent="0" lvl="0" marL="0" rtl="0" algn="l">
              <a:spcBef>
                <a:spcPts val="1600"/>
              </a:spcBef>
              <a:spcAft>
                <a:spcPts val="1600"/>
              </a:spcAft>
              <a:buNone/>
            </a:pPr>
            <a:r>
              <a:t/>
            </a:r>
            <a:endParaRPr/>
          </a:p>
        </p:txBody>
      </p:sp>
      <p:pic>
        <p:nvPicPr>
          <p:cNvPr id="124" name="Google Shape;124;p22"/>
          <p:cNvPicPr preferRelativeResize="0"/>
          <p:nvPr/>
        </p:nvPicPr>
        <p:blipFill>
          <a:blip r:embed="rId3">
            <a:alphaModFix/>
          </a:blip>
          <a:stretch>
            <a:fillRect/>
          </a:stretch>
        </p:blipFill>
        <p:spPr>
          <a:xfrm>
            <a:off x="4799700" y="555450"/>
            <a:ext cx="4032600" cy="4032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Developments Committee Director Report</a:t>
            </a:r>
            <a:endParaRPr/>
          </a:p>
        </p:txBody>
      </p:sp>
      <p:sp>
        <p:nvSpPr>
          <p:cNvPr id="130" name="Google Shape;130;p23"/>
          <p:cNvSpPr txBox="1"/>
          <p:nvPr>
            <p:ph idx="1" type="body"/>
          </p:nvPr>
        </p:nvSpPr>
        <p:spPr>
          <a:xfrm>
            <a:off x="475225" y="1335525"/>
            <a:ext cx="39438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Position is currently vacant.</a:t>
            </a:r>
            <a:endParaRPr/>
          </a:p>
          <a:p>
            <a:pPr indent="-342900" lvl="0" marL="457200" rtl="0" algn="l">
              <a:spcBef>
                <a:spcPts val="0"/>
              </a:spcBef>
              <a:spcAft>
                <a:spcPts val="0"/>
              </a:spcAft>
              <a:buSzPts val="1800"/>
              <a:buChar char="●"/>
            </a:pPr>
            <a:r>
              <a:rPr lang="en"/>
              <a:t>Send email to </a:t>
            </a:r>
            <a:r>
              <a:rPr lang="en" u="sng">
                <a:solidFill>
                  <a:schemeClr val="hlink"/>
                </a:solidFill>
                <a:hlinkClick r:id="rId3"/>
              </a:rPr>
              <a:t>NCPCivic@gmail.com</a:t>
            </a:r>
            <a:r>
              <a:rPr lang="en"/>
              <a:t> if interested. Include a small blurb about your experience and why you’re interested in filling the vacancy.</a:t>
            </a:r>
            <a:endParaRPr/>
          </a:p>
          <a:p>
            <a:pPr indent="-342900" lvl="0" marL="457200" rtl="0" algn="l">
              <a:spcBef>
                <a:spcPts val="0"/>
              </a:spcBef>
              <a:spcAft>
                <a:spcPts val="0"/>
              </a:spcAft>
              <a:buSzPts val="1800"/>
              <a:buChar char="●"/>
            </a:pPr>
            <a:r>
              <a:rPr lang="en" u="sng">
                <a:solidFill>
                  <a:schemeClr val="hlink"/>
                </a:solidFill>
                <a:hlinkClick r:id="rId4"/>
              </a:rPr>
              <a:t>Department of Planning &amp; Community Development</a:t>
            </a:r>
            <a:endParaRPr/>
          </a:p>
          <a:p>
            <a:pPr indent="-342900" lvl="0" marL="457200" rtl="0" algn="l">
              <a:spcBef>
                <a:spcPts val="0"/>
              </a:spcBef>
              <a:spcAft>
                <a:spcPts val="0"/>
              </a:spcAft>
              <a:buSzPts val="1800"/>
              <a:buChar char="●"/>
            </a:pPr>
            <a:r>
              <a:rPr lang="en" u="sng">
                <a:solidFill>
                  <a:schemeClr val="hlink"/>
                </a:solidFill>
                <a:hlinkClick r:id="rId5"/>
              </a:rPr>
              <a:t>City Projects</a:t>
            </a:r>
            <a:endParaRPr/>
          </a:p>
        </p:txBody>
      </p:sp>
      <p:pic>
        <p:nvPicPr>
          <p:cNvPr id="131" name="Google Shape;131;p23"/>
          <p:cNvPicPr preferRelativeResize="0"/>
          <p:nvPr/>
        </p:nvPicPr>
        <p:blipFill>
          <a:blip r:embed="rId6">
            <a:alphaModFix/>
          </a:blip>
          <a:stretch>
            <a:fillRect/>
          </a:stretch>
        </p:blipFill>
        <p:spPr>
          <a:xfrm>
            <a:off x="4799700" y="877850"/>
            <a:ext cx="4032600" cy="4032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