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Economica"/>
      <p:regular r:id="rId31"/>
      <p:bold r:id="rId32"/>
      <p:italic r:id="rId33"/>
      <p:boldItalic r:id="rId34"/>
    </p:embeddedFont>
    <p:embeddedFont>
      <p:font typeface="Roboto"/>
      <p:regular r:id="rId35"/>
      <p:bold r:id="rId36"/>
      <p:italic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833788E-FE22-4DCA-8EBB-F483110B2721}">
  <a:tblStyle styleId="{9833788E-FE22-4DCA-8EBB-F483110B272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4.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Economica-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Economica-italic.fntdata"/><Relationship Id="rId10" Type="http://schemas.openxmlformats.org/officeDocument/2006/relationships/slide" Target="slides/slide4.xml"/><Relationship Id="rId32" Type="http://schemas.openxmlformats.org/officeDocument/2006/relationships/font" Target="fonts/Economica-bold.fntdata"/><Relationship Id="rId13" Type="http://schemas.openxmlformats.org/officeDocument/2006/relationships/slide" Target="slides/slide7.xml"/><Relationship Id="rId35" Type="http://schemas.openxmlformats.org/officeDocument/2006/relationships/font" Target="fonts/Roboto-regular.fntdata"/><Relationship Id="rId12" Type="http://schemas.openxmlformats.org/officeDocument/2006/relationships/slide" Target="slides/slide6.xml"/><Relationship Id="rId34" Type="http://schemas.openxmlformats.org/officeDocument/2006/relationships/font" Target="fonts/Economica-boldItalic.fntdata"/><Relationship Id="rId15" Type="http://schemas.openxmlformats.org/officeDocument/2006/relationships/slide" Target="slides/slide9.xml"/><Relationship Id="rId37" Type="http://schemas.openxmlformats.org/officeDocument/2006/relationships/font" Target="fonts/Roboto-italic.fntdata"/><Relationship Id="rId14" Type="http://schemas.openxmlformats.org/officeDocument/2006/relationships/slide" Target="slides/slide8.xml"/><Relationship Id="rId36" Type="http://schemas.openxmlformats.org/officeDocument/2006/relationships/font" Target="fonts/Roboto-bold.fntdata"/><Relationship Id="rId17" Type="http://schemas.openxmlformats.org/officeDocument/2006/relationships/slide" Target="slides/slide11.xml"/><Relationship Id="rId39" Type="http://schemas.openxmlformats.org/officeDocument/2006/relationships/font" Target="fonts/OpenSans-regular.fntdata"/><Relationship Id="rId16" Type="http://schemas.openxmlformats.org/officeDocument/2006/relationships/slide" Target="slides/slide10.xml"/><Relationship Id="rId38" Type="http://schemas.openxmlformats.org/officeDocument/2006/relationships/font" Target="fonts/Robot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c6f8954bc_0_5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c6f8954b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e567221b4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e567221b4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Hollywood Rd sidewalk - I think still some striping to do</a:t>
            </a:r>
            <a:endParaRPr/>
          </a:p>
          <a:p>
            <a:pPr indent="0" lvl="0" marL="0" rtl="0" algn="l">
              <a:spcBef>
                <a:spcPts val="0"/>
              </a:spcBef>
              <a:spcAft>
                <a:spcPts val="0"/>
              </a:spcAft>
              <a:buNone/>
            </a:pPr>
            <a:r>
              <a:rPr lang="en"/>
              <a:t>PSA - Pedestrians walking in bike lane along northbound Rhode Island Ave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7c4c06dfe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7c4c06dfe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a1d32cc1a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a1d32cc1a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4a56b1a9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4a56b1a9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7c4c06dfe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7c4c06dfe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050a930a5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050a930a5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7c4c06dfe6_0_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7c4c06dfe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a2bdd3c69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a2bdd3c69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850e96ef82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850e96ef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a1d32cc1a9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a1d32cc1a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50496fc15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50496fc15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a1d32cc1a9_0_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a1d32cc1a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a1d32cc1a9_0_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a1d32cc1a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d908d9709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d908d9709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160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7d49ad9aa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7d49ad9aa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c6f8954bc_0_16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c6f8954bc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1667943d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1667943d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50496fc15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50496fc15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chemeClr val="dk1"/>
              </a:solidFill>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3feb79913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3feb79913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1667943d1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1667943d1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ae4a6a3c7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ae4a6a3c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eb26a591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eb26a591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a2bdd3c69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a2bdd3c69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Hollywood Rd sidewalk - I think still some striping to do</a:t>
            </a:r>
            <a:endParaRPr/>
          </a:p>
          <a:p>
            <a:pPr indent="0" lvl="0" marL="0" rtl="0" algn="l">
              <a:spcBef>
                <a:spcPts val="0"/>
              </a:spcBef>
              <a:spcAft>
                <a:spcPts val="0"/>
              </a:spcAft>
              <a:buNone/>
            </a:pPr>
            <a:r>
              <a:rPr lang="en"/>
              <a:t>PSA - Pedestrians walking in bike lane along northbound Rhode Island Ave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58" name="Shape 58"/>
        <p:cNvGrpSpPr/>
        <p:nvPr/>
      </p:nvGrpSpPr>
      <p:grpSpPr>
        <a:xfrm>
          <a:off x="0" y="0"/>
          <a:ext cx="0" cy="0"/>
          <a:chOff x="0" y="0"/>
          <a:chExt cx="0" cy="0"/>
        </a:xfrm>
      </p:grpSpPr>
      <p:sp>
        <p:nvSpPr>
          <p:cNvPr id="59" name="Google Shape;59;p13"/>
          <p:cNvSpPr txBox="1"/>
          <p:nvPr>
            <p:ph idx="1" type="body"/>
          </p:nvPr>
        </p:nvSpPr>
        <p:spPr>
          <a:xfrm>
            <a:off x="450503" y="4447448"/>
            <a:ext cx="8239200" cy="238800"/>
          </a:xfrm>
          <a:prstGeom prst="rect">
            <a:avLst/>
          </a:prstGeom>
          <a:noFill/>
          <a:ln>
            <a:noFill/>
          </a:ln>
        </p:spPr>
        <p:txBody>
          <a:bodyPr anchorCtr="0" anchor="t" bIns="17150" lIns="17150" spcFirstLastPara="1" rIns="17150" wrap="square" tIns="17150">
            <a:normAutofit/>
          </a:bodyPr>
          <a:lstStyle>
            <a:lvl1pPr indent="-228600" lvl="0" marL="457200" rtl="0" algn="l">
              <a:lnSpc>
                <a:spcPct val="100000"/>
              </a:lnSpc>
              <a:spcBef>
                <a:spcPts val="0"/>
              </a:spcBef>
              <a:spcAft>
                <a:spcPts val="0"/>
              </a:spcAft>
              <a:buClr>
                <a:srgbClr val="000000"/>
              </a:buClr>
              <a:buSzPts val="1400"/>
              <a:buFont typeface="Helvetica Neue"/>
              <a:buNone/>
              <a:defRPr b="1" sz="1400"/>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60" name="Google Shape;60;p13"/>
          <p:cNvSpPr txBox="1"/>
          <p:nvPr>
            <p:ph type="title"/>
          </p:nvPr>
        </p:nvSpPr>
        <p:spPr>
          <a:xfrm>
            <a:off x="452436" y="965622"/>
            <a:ext cx="8239200" cy="1743000"/>
          </a:xfrm>
          <a:prstGeom prst="rect">
            <a:avLst/>
          </a:prstGeom>
          <a:noFill/>
          <a:ln>
            <a:noFill/>
          </a:ln>
        </p:spPr>
        <p:txBody>
          <a:bodyPr anchorCtr="0" anchor="b" bIns="19050" lIns="19050" spcFirstLastPara="1" rIns="19050" wrap="square" tIns="19050">
            <a:normAutofit/>
          </a:bodyPr>
          <a:lstStyle>
            <a:lvl1pPr lvl="0" rtl="0" algn="l">
              <a:lnSpc>
                <a:spcPct val="80000"/>
              </a:lnSpc>
              <a:spcBef>
                <a:spcPts val="0"/>
              </a:spcBef>
              <a:spcAft>
                <a:spcPts val="0"/>
              </a:spcAft>
              <a:buClr>
                <a:srgbClr val="000000"/>
              </a:buClr>
              <a:buSzPts val="4400"/>
              <a:buFont typeface="Helvetica Neue"/>
              <a:buNone/>
              <a:defRPr sz="4400"/>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61" name="Google Shape;61;p13"/>
          <p:cNvSpPr txBox="1"/>
          <p:nvPr>
            <p:ph idx="2" type="body"/>
          </p:nvPr>
        </p:nvSpPr>
        <p:spPr>
          <a:xfrm>
            <a:off x="450503" y="2708696"/>
            <a:ext cx="8239200" cy="714300"/>
          </a:xfrm>
          <a:prstGeom prst="rect">
            <a:avLst/>
          </a:prstGeom>
          <a:noFill/>
          <a:ln>
            <a:noFill/>
          </a:ln>
        </p:spPr>
        <p:txBody>
          <a:bodyPr anchorCtr="0" anchor="t" bIns="19050" lIns="19050" spcFirstLastPara="1" rIns="19050" wrap="square" tIns="19050">
            <a:normAutofit/>
          </a:bodyPr>
          <a:lstStyle>
            <a:lvl1pPr indent="-228600" lvl="0" marL="457200" rtl="0" algn="l">
              <a:lnSpc>
                <a:spcPct val="100000"/>
              </a:lnSpc>
              <a:spcBef>
                <a:spcPts val="0"/>
              </a:spcBef>
              <a:spcAft>
                <a:spcPts val="0"/>
              </a:spcAft>
              <a:buClr>
                <a:srgbClr val="000000"/>
              </a:buClr>
              <a:buSzPts val="2100"/>
              <a:buFont typeface="Helvetica Neue"/>
              <a:buNone/>
              <a:defRPr b="1" sz="2100"/>
            </a:lvl1pPr>
            <a:lvl2pPr indent="-228600" lvl="1" marL="914400" rtl="0" algn="l">
              <a:lnSpc>
                <a:spcPct val="100000"/>
              </a:lnSpc>
              <a:spcBef>
                <a:spcPts val="0"/>
              </a:spcBef>
              <a:spcAft>
                <a:spcPts val="0"/>
              </a:spcAft>
              <a:buClr>
                <a:srgbClr val="000000"/>
              </a:buClr>
              <a:buSzPts val="2100"/>
              <a:buFont typeface="Helvetica Neue"/>
              <a:buNone/>
              <a:defRPr b="1" sz="2100"/>
            </a:lvl2pPr>
            <a:lvl3pPr indent="-228600" lvl="2" marL="1371600" rtl="0" algn="l">
              <a:lnSpc>
                <a:spcPct val="100000"/>
              </a:lnSpc>
              <a:spcBef>
                <a:spcPts val="0"/>
              </a:spcBef>
              <a:spcAft>
                <a:spcPts val="0"/>
              </a:spcAft>
              <a:buClr>
                <a:srgbClr val="000000"/>
              </a:buClr>
              <a:buSzPts val="2100"/>
              <a:buFont typeface="Helvetica Neue"/>
              <a:buNone/>
              <a:defRPr b="1" sz="2100"/>
            </a:lvl3pPr>
            <a:lvl4pPr indent="-228600" lvl="3" marL="1828800" rtl="0" algn="l">
              <a:lnSpc>
                <a:spcPct val="100000"/>
              </a:lnSpc>
              <a:spcBef>
                <a:spcPts val="0"/>
              </a:spcBef>
              <a:spcAft>
                <a:spcPts val="0"/>
              </a:spcAft>
              <a:buClr>
                <a:srgbClr val="000000"/>
              </a:buClr>
              <a:buSzPts val="2100"/>
              <a:buFont typeface="Helvetica Neue"/>
              <a:buNone/>
              <a:defRPr b="1" sz="2100"/>
            </a:lvl4pPr>
            <a:lvl5pPr indent="-228600" lvl="4" marL="2286000" rtl="0" algn="l">
              <a:lnSpc>
                <a:spcPct val="100000"/>
              </a:lnSpc>
              <a:spcBef>
                <a:spcPts val="0"/>
              </a:spcBef>
              <a:spcAft>
                <a:spcPts val="0"/>
              </a:spcAft>
              <a:buClr>
                <a:srgbClr val="000000"/>
              </a:buClr>
              <a:buSzPts val="2100"/>
              <a:buFont typeface="Helvetica Neue"/>
              <a:buNone/>
              <a:defRPr b="1" sz="2100"/>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62" name="Google Shape;62;p13"/>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rtl="0" algn="ctr">
              <a:lnSpc>
                <a:spcPct val="100000"/>
              </a:lnSpc>
              <a:spcBef>
                <a:spcPts val="0"/>
              </a:spcBef>
              <a:spcAft>
                <a:spcPts val="0"/>
              </a:spcAft>
              <a:buClr>
                <a:srgbClr val="000000"/>
              </a:buClr>
              <a:buSzPts val="700"/>
              <a:buFont typeface="Helvetica Neue"/>
              <a:buNone/>
              <a:defRPr sz="700">
                <a:solidFill>
                  <a:srgbClr val="000000"/>
                </a:solidFill>
              </a:defRPr>
            </a:lvl1pPr>
            <a:lvl2pPr indent="0" lvl="1" marL="0" rtl="0" algn="ctr">
              <a:lnSpc>
                <a:spcPct val="100000"/>
              </a:lnSpc>
              <a:spcBef>
                <a:spcPts val="0"/>
              </a:spcBef>
              <a:spcAft>
                <a:spcPts val="0"/>
              </a:spcAft>
              <a:buClr>
                <a:srgbClr val="000000"/>
              </a:buClr>
              <a:buSzPts val="700"/>
              <a:buFont typeface="Helvetica Neue"/>
              <a:buNone/>
              <a:defRPr sz="700">
                <a:solidFill>
                  <a:srgbClr val="000000"/>
                </a:solidFill>
              </a:defRPr>
            </a:lvl2pPr>
            <a:lvl3pPr indent="0" lvl="2" marL="0" rtl="0" algn="ctr">
              <a:lnSpc>
                <a:spcPct val="100000"/>
              </a:lnSpc>
              <a:spcBef>
                <a:spcPts val="0"/>
              </a:spcBef>
              <a:spcAft>
                <a:spcPts val="0"/>
              </a:spcAft>
              <a:buClr>
                <a:srgbClr val="000000"/>
              </a:buClr>
              <a:buSzPts val="700"/>
              <a:buFont typeface="Helvetica Neue"/>
              <a:buNone/>
              <a:defRPr sz="700">
                <a:solidFill>
                  <a:srgbClr val="000000"/>
                </a:solidFill>
              </a:defRPr>
            </a:lvl3pPr>
            <a:lvl4pPr indent="0" lvl="3" marL="0" rtl="0" algn="ctr">
              <a:lnSpc>
                <a:spcPct val="100000"/>
              </a:lnSpc>
              <a:spcBef>
                <a:spcPts val="0"/>
              </a:spcBef>
              <a:spcAft>
                <a:spcPts val="0"/>
              </a:spcAft>
              <a:buClr>
                <a:srgbClr val="000000"/>
              </a:buClr>
              <a:buSzPts val="700"/>
              <a:buFont typeface="Helvetica Neue"/>
              <a:buNone/>
              <a:defRPr sz="700">
                <a:solidFill>
                  <a:srgbClr val="000000"/>
                </a:solidFill>
              </a:defRPr>
            </a:lvl4pPr>
            <a:lvl5pPr indent="0" lvl="4" marL="0" rtl="0" algn="ctr">
              <a:lnSpc>
                <a:spcPct val="100000"/>
              </a:lnSpc>
              <a:spcBef>
                <a:spcPts val="0"/>
              </a:spcBef>
              <a:spcAft>
                <a:spcPts val="0"/>
              </a:spcAft>
              <a:buClr>
                <a:srgbClr val="000000"/>
              </a:buClr>
              <a:buSzPts val="700"/>
              <a:buFont typeface="Helvetica Neue"/>
              <a:buNone/>
              <a:defRPr sz="700">
                <a:solidFill>
                  <a:srgbClr val="000000"/>
                </a:solidFill>
              </a:defRPr>
            </a:lvl5pPr>
            <a:lvl6pPr indent="0" lvl="5" marL="0" rtl="0" algn="ctr">
              <a:lnSpc>
                <a:spcPct val="100000"/>
              </a:lnSpc>
              <a:spcBef>
                <a:spcPts val="0"/>
              </a:spcBef>
              <a:spcAft>
                <a:spcPts val="0"/>
              </a:spcAft>
              <a:buClr>
                <a:srgbClr val="000000"/>
              </a:buClr>
              <a:buSzPts val="700"/>
              <a:buFont typeface="Helvetica Neue"/>
              <a:buNone/>
              <a:defRPr sz="700">
                <a:solidFill>
                  <a:srgbClr val="000000"/>
                </a:solidFill>
              </a:defRPr>
            </a:lvl6pPr>
            <a:lvl7pPr indent="0" lvl="6" marL="0" rtl="0" algn="ctr">
              <a:lnSpc>
                <a:spcPct val="100000"/>
              </a:lnSpc>
              <a:spcBef>
                <a:spcPts val="0"/>
              </a:spcBef>
              <a:spcAft>
                <a:spcPts val="0"/>
              </a:spcAft>
              <a:buClr>
                <a:srgbClr val="000000"/>
              </a:buClr>
              <a:buSzPts val="700"/>
              <a:buFont typeface="Helvetica Neue"/>
              <a:buNone/>
              <a:defRPr sz="700">
                <a:solidFill>
                  <a:srgbClr val="000000"/>
                </a:solidFill>
              </a:defRPr>
            </a:lvl7pPr>
            <a:lvl8pPr indent="0" lvl="7" marL="0" rtl="0" algn="ctr">
              <a:lnSpc>
                <a:spcPct val="100000"/>
              </a:lnSpc>
              <a:spcBef>
                <a:spcPts val="0"/>
              </a:spcBef>
              <a:spcAft>
                <a:spcPts val="0"/>
              </a:spcAft>
              <a:buClr>
                <a:srgbClr val="000000"/>
              </a:buClr>
              <a:buSzPts val="700"/>
              <a:buFont typeface="Helvetica Neue"/>
              <a:buNone/>
              <a:defRPr sz="700">
                <a:solidFill>
                  <a:srgbClr val="000000"/>
                </a:solidFill>
              </a:defRPr>
            </a:lvl8pPr>
            <a:lvl9pPr indent="0" lvl="8" marL="0" rtl="0" algn="ctr">
              <a:lnSpc>
                <a:spcPct val="100000"/>
              </a:lnSpc>
              <a:spcBef>
                <a:spcPts val="0"/>
              </a:spcBef>
              <a:spcAft>
                <a:spcPts val="0"/>
              </a:spcAft>
              <a:buClr>
                <a:srgbClr val="000000"/>
              </a:buClr>
              <a:buSzPts val="700"/>
              <a:buFont typeface="Helvetica Neue"/>
              <a:buNone/>
              <a:defRPr sz="700">
                <a:solidFill>
                  <a:srgbClr val="000000"/>
                </a:solidFill>
              </a:defRPr>
            </a:lvl9pPr>
          </a:lstStyle>
          <a:p>
            <a:pPr indent="0" lvl="0" marL="0" rtl="0" algn="ctr">
              <a:spcBef>
                <a:spcPts val="0"/>
              </a:spcBef>
              <a:spcAft>
                <a:spcPts val="0"/>
              </a:spcAft>
              <a:buNone/>
            </a:pPr>
            <a:fld id="{00000000-1234-1234-1234-123412341234}" type="slidenum">
              <a:rPr lang="en"/>
              <a:t>‹#›</a:t>
            </a:fld>
            <a:endParaRPr sz="1000">
              <a:solidFill>
                <a:schemeClr val="dk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65" name="Google Shape;65;p14"/>
          <p:cNvSpPr/>
          <p:nvPr>
            <p:ph idx="2" type="pic"/>
          </p:nvPr>
        </p:nvSpPr>
        <p:spPr>
          <a:xfrm>
            <a:off x="3887391" y="740569"/>
            <a:ext cx="4629300" cy="3655200"/>
          </a:xfrm>
          <a:prstGeom prst="rect">
            <a:avLst/>
          </a:prstGeom>
          <a:noFill/>
          <a:ln>
            <a:noFill/>
          </a:ln>
        </p:spPr>
      </p:sp>
      <p:sp>
        <p:nvSpPr>
          <p:cNvPr id="66" name="Google Shape;66;p1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1600"/>
              </a:spcBef>
              <a:spcAft>
                <a:spcPts val="0"/>
              </a:spcAft>
              <a:buClr>
                <a:schemeClr val="dk1"/>
              </a:buClr>
              <a:buSzPts val="1100"/>
              <a:buNone/>
              <a:defRPr sz="1100"/>
            </a:lvl2pPr>
            <a:lvl3pPr indent="-228600" lvl="2" marL="1371600" rtl="0" algn="l">
              <a:lnSpc>
                <a:spcPct val="90000"/>
              </a:lnSpc>
              <a:spcBef>
                <a:spcPts val="1600"/>
              </a:spcBef>
              <a:spcAft>
                <a:spcPts val="0"/>
              </a:spcAft>
              <a:buClr>
                <a:schemeClr val="dk1"/>
              </a:buClr>
              <a:buSzPts val="900"/>
              <a:buNone/>
              <a:defRPr sz="900"/>
            </a:lvl3pPr>
            <a:lvl4pPr indent="-228600" lvl="3" marL="1828800" rtl="0" algn="l">
              <a:lnSpc>
                <a:spcPct val="90000"/>
              </a:lnSpc>
              <a:spcBef>
                <a:spcPts val="1600"/>
              </a:spcBef>
              <a:spcAft>
                <a:spcPts val="0"/>
              </a:spcAft>
              <a:buClr>
                <a:schemeClr val="dk1"/>
              </a:buClr>
              <a:buSzPts val="800"/>
              <a:buNone/>
              <a:defRPr sz="800"/>
            </a:lvl4pPr>
            <a:lvl5pPr indent="-228600" lvl="4" marL="2286000" rtl="0" algn="l">
              <a:lnSpc>
                <a:spcPct val="90000"/>
              </a:lnSpc>
              <a:spcBef>
                <a:spcPts val="1600"/>
              </a:spcBef>
              <a:spcAft>
                <a:spcPts val="0"/>
              </a:spcAft>
              <a:buClr>
                <a:schemeClr val="dk1"/>
              </a:buClr>
              <a:buSzPts val="800"/>
              <a:buNone/>
              <a:defRPr sz="800"/>
            </a:lvl5pPr>
            <a:lvl6pPr indent="-228600" lvl="5" marL="2743200" rtl="0" algn="l">
              <a:lnSpc>
                <a:spcPct val="90000"/>
              </a:lnSpc>
              <a:spcBef>
                <a:spcPts val="1600"/>
              </a:spcBef>
              <a:spcAft>
                <a:spcPts val="0"/>
              </a:spcAft>
              <a:buClr>
                <a:schemeClr val="dk1"/>
              </a:buClr>
              <a:buSzPts val="800"/>
              <a:buNone/>
              <a:defRPr sz="800"/>
            </a:lvl6pPr>
            <a:lvl7pPr indent="-228600" lvl="6" marL="3200400" rtl="0" algn="l">
              <a:lnSpc>
                <a:spcPct val="90000"/>
              </a:lnSpc>
              <a:spcBef>
                <a:spcPts val="1600"/>
              </a:spcBef>
              <a:spcAft>
                <a:spcPts val="0"/>
              </a:spcAft>
              <a:buClr>
                <a:schemeClr val="dk1"/>
              </a:buClr>
              <a:buSzPts val="800"/>
              <a:buNone/>
              <a:defRPr sz="800"/>
            </a:lvl7pPr>
            <a:lvl8pPr indent="-228600" lvl="7" marL="3657600" rtl="0" algn="l">
              <a:lnSpc>
                <a:spcPct val="90000"/>
              </a:lnSpc>
              <a:spcBef>
                <a:spcPts val="1600"/>
              </a:spcBef>
              <a:spcAft>
                <a:spcPts val="0"/>
              </a:spcAft>
              <a:buClr>
                <a:schemeClr val="dk1"/>
              </a:buClr>
              <a:buSzPts val="800"/>
              <a:buNone/>
              <a:defRPr sz="800"/>
            </a:lvl8pPr>
            <a:lvl9pPr indent="-228600" lvl="8" marL="4114800" rtl="0" algn="l">
              <a:lnSpc>
                <a:spcPct val="90000"/>
              </a:lnSpc>
              <a:spcBef>
                <a:spcPts val="1600"/>
              </a:spcBef>
              <a:spcAft>
                <a:spcPts val="1600"/>
              </a:spcAft>
              <a:buClr>
                <a:schemeClr val="dk1"/>
              </a:buClr>
              <a:buSzPts val="800"/>
              <a:buNone/>
              <a:defRPr sz="800"/>
            </a:lvl9pPr>
          </a:lstStyle>
          <a:p/>
        </p:txBody>
      </p:sp>
      <p:sp>
        <p:nvSpPr>
          <p:cNvPr id="67" name="Google Shape;67;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8" name="Google Shape;68;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9" name="Google Shape;69;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mailto:NCPCivic@gmail.com" TargetMode="External"/><Relationship Id="rId4" Type="http://schemas.openxmlformats.org/officeDocument/2006/relationships/hyperlink" Target="https://www.collegeparkmd.gov/planning" TargetMode="External"/><Relationship Id="rId5" Type="http://schemas.openxmlformats.org/officeDocument/2006/relationships/hyperlink" Target="https://www.collegeparkmd.gov/projects" TargetMode="External"/><Relationship Id="rId6"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wisecities.us/" TargetMode="External"/><Relationship Id="rId4" Type="http://schemas.openxmlformats.org/officeDocument/2006/relationships/hyperlink" Target="https://wiseconnect.us/" TargetMode="External"/><Relationship Id="rId5" Type="http://schemas.openxmlformats.org/officeDocument/2006/relationships/hyperlink" Target="https://www.facebook.com/groups/cpwiseevents" TargetMode="External"/><Relationship Id="rId6" Type="http://schemas.openxmlformats.org/officeDocument/2006/relationships/hyperlink" Target="https://collegepark.life/wise-connect-upcoming-events-in-college-par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mailto:NCPCivic@gmail.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mailto:ncpcivic@gmail.com"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ctrTitle"/>
          </p:nvPr>
        </p:nvSpPr>
        <p:spPr>
          <a:xfrm>
            <a:off x="2515600" y="1444250"/>
            <a:ext cx="35838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NCPCA </a:t>
            </a:r>
            <a:endParaRPr/>
          </a:p>
          <a:p>
            <a:pPr indent="0" lvl="0" marL="0" rtl="0" algn="ctr">
              <a:spcBef>
                <a:spcPts val="0"/>
              </a:spcBef>
              <a:spcAft>
                <a:spcPts val="0"/>
              </a:spcAft>
              <a:buNone/>
            </a:pPr>
            <a:r>
              <a:rPr lang="en"/>
              <a:t>November Meeting</a:t>
            </a:r>
            <a:endParaRPr/>
          </a:p>
        </p:txBody>
      </p:sp>
      <p:sp>
        <p:nvSpPr>
          <p:cNvPr id="75" name="Google Shape;75;p15"/>
          <p:cNvSpPr txBox="1"/>
          <p:nvPr>
            <p:ph idx="1" type="subTitle"/>
          </p:nvPr>
        </p:nvSpPr>
        <p:spPr>
          <a:xfrm>
            <a:off x="3044700" y="3116575"/>
            <a:ext cx="3054600" cy="66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November 13th,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Developments Committee Director Report</a:t>
            </a:r>
            <a:endParaRPr/>
          </a:p>
        </p:txBody>
      </p:sp>
      <p:sp>
        <p:nvSpPr>
          <p:cNvPr id="137" name="Google Shape;137;p24"/>
          <p:cNvSpPr txBox="1"/>
          <p:nvPr>
            <p:ph idx="1" type="body"/>
          </p:nvPr>
        </p:nvSpPr>
        <p:spPr>
          <a:xfrm>
            <a:off x="475225" y="1335525"/>
            <a:ext cx="39438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Position is currently vacant.</a:t>
            </a:r>
            <a:endParaRPr/>
          </a:p>
          <a:p>
            <a:pPr indent="-342900" lvl="0" marL="457200" rtl="0" algn="l">
              <a:spcBef>
                <a:spcPts val="0"/>
              </a:spcBef>
              <a:spcAft>
                <a:spcPts val="0"/>
              </a:spcAft>
              <a:buSzPts val="1800"/>
              <a:buChar char="●"/>
            </a:pPr>
            <a:r>
              <a:rPr lang="en"/>
              <a:t>Send email to </a:t>
            </a:r>
            <a:r>
              <a:rPr lang="en" u="sng">
                <a:solidFill>
                  <a:schemeClr val="hlink"/>
                </a:solidFill>
                <a:hlinkClick r:id="rId3"/>
              </a:rPr>
              <a:t>NCPCivic@gmail.com</a:t>
            </a:r>
            <a:r>
              <a:rPr lang="en"/>
              <a:t> if interested. Include a small blurb about your experience and why you’re interested in filling the vacancy.</a:t>
            </a:r>
            <a:endParaRPr/>
          </a:p>
          <a:p>
            <a:pPr indent="-342900" lvl="0" marL="457200" rtl="0" algn="l">
              <a:spcBef>
                <a:spcPts val="0"/>
              </a:spcBef>
              <a:spcAft>
                <a:spcPts val="0"/>
              </a:spcAft>
              <a:buSzPts val="1800"/>
              <a:buChar char="●"/>
            </a:pPr>
            <a:r>
              <a:rPr lang="en" u="sng">
                <a:solidFill>
                  <a:schemeClr val="hlink"/>
                </a:solidFill>
                <a:hlinkClick r:id="rId4"/>
              </a:rPr>
              <a:t>Department of Planning &amp; Community Development</a:t>
            </a:r>
            <a:endParaRPr/>
          </a:p>
          <a:p>
            <a:pPr indent="-342900" lvl="0" marL="457200" rtl="0" algn="l">
              <a:spcBef>
                <a:spcPts val="0"/>
              </a:spcBef>
              <a:spcAft>
                <a:spcPts val="0"/>
              </a:spcAft>
              <a:buSzPts val="1800"/>
              <a:buChar char="●"/>
            </a:pPr>
            <a:r>
              <a:rPr lang="en" u="sng">
                <a:solidFill>
                  <a:schemeClr val="hlink"/>
                </a:solidFill>
                <a:hlinkClick r:id="rId5"/>
              </a:rPr>
              <a:t>City Projects</a:t>
            </a:r>
            <a:endParaRPr/>
          </a:p>
        </p:txBody>
      </p:sp>
      <p:pic>
        <p:nvPicPr>
          <p:cNvPr id="138" name="Google Shape;138;p24"/>
          <p:cNvPicPr preferRelativeResize="0"/>
          <p:nvPr/>
        </p:nvPicPr>
        <p:blipFill>
          <a:blip r:embed="rId6">
            <a:alphaModFix/>
          </a:blip>
          <a:stretch>
            <a:fillRect/>
          </a:stretch>
        </p:blipFill>
        <p:spPr>
          <a:xfrm>
            <a:off x="4799700" y="877850"/>
            <a:ext cx="4032600" cy="4032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247375" y="179250"/>
            <a:ext cx="69315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Events Committee Director Report</a:t>
            </a:r>
            <a:endParaRPr/>
          </a:p>
        </p:txBody>
      </p:sp>
      <p:sp>
        <p:nvSpPr>
          <p:cNvPr id="144" name="Google Shape;144;p25"/>
          <p:cNvSpPr txBox="1"/>
          <p:nvPr>
            <p:ph idx="1" type="body"/>
          </p:nvPr>
        </p:nvSpPr>
        <p:spPr>
          <a:xfrm>
            <a:off x="352775" y="1010550"/>
            <a:ext cx="4219200" cy="39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North College Park Events</a:t>
            </a:r>
            <a:endParaRPr sz="1700"/>
          </a:p>
          <a:p>
            <a:pPr indent="-336550" lvl="0" marL="457200" rtl="0" algn="l">
              <a:spcBef>
                <a:spcPts val="1600"/>
              </a:spcBef>
              <a:spcAft>
                <a:spcPts val="0"/>
              </a:spcAft>
              <a:buSzPts val="1700"/>
              <a:buChar char="●"/>
            </a:pPr>
            <a:r>
              <a:rPr b="1" lang="en" sz="1700"/>
              <a:t>Hollywood Farmers Market </a:t>
            </a:r>
            <a:r>
              <a:rPr lang="en" sz="1700"/>
              <a:t>- Saturday, 10am-2pm, Mom’s Parking Lot</a:t>
            </a:r>
            <a:endParaRPr sz="1700"/>
          </a:p>
          <a:p>
            <a:pPr indent="-336550" lvl="1" marL="914400" rtl="0" algn="l">
              <a:spcBef>
                <a:spcPts val="0"/>
              </a:spcBef>
              <a:spcAft>
                <a:spcPts val="0"/>
              </a:spcAft>
              <a:buSzPts val="1700"/>
              <a:buChar char="○"/>
            </a:pPr>
            <a:r>
              <a:rPr lang="en" sz="1700"/>
              <a:t>Food &amp; produce vendors</a:t>
            </a:r>
            <a:endParaRPr sz="1700"/>
          </a:p>
          <a:p>
            <a:pPr indent="-336550" lvl="1" marL="914400" rtl="0" algn="l">
              <a:spcBef>
                <a:spcPts val="0"/>
              </a:spcBef>
              <a:spcAft>
                <a:spcPts val="0"/>
              </a:spcAft>
              <a:buSzPts val="1700"/>
              <a:buChar char="○"/>
            </a:pPr>
            <a:r>
              <a:rPr lang="en" sz="1700"/>
              <a:t>Arts &amp; crafts</a:t>
            </a:r>
            <a:endParaRPr sz="1700"/>
          </a:p>
          <a:p>
            <a:pPr indent="-336550" lvl="1" marL="914400" rtl="0" algn="l">
              <a:spcBef>
                <a:spcPts val="0"/>
              </a:spcBef>
              <a:spcAft>
                <a:spcPts val="0"/>
              </a:spcAft>
              <a:buSzPts val="1700"/>
              <a:buChar char="○"/>
            </a:pPr>
            <a:r>
              <a:rPr lang="en" sz="1700"/>
              <a:t>Music</a:t>
            </a:r>
            <a:endParaRPr sz="1700"/>
          </a:p>
          <a:p>
            <a:pPr indent="-336550" lvl="1" marL="914400" rtl="0" algn="l">
              <a:spcBef>
                <a:spcPts val="0"/>
              </a:spcBef>
              <a:spcAft>
                <a:spcPts val="0"/>
              </a:spcAft>
              <a:buSzPts val="1700"/>
              <a:buChar char="○"/>
            </a:pPr>
            <a:r>
              <a:rPr lang="en" sz="1700"/>
              <a:t>Local businesses</a:t>
            </a:r>
            <a:endParaRPr sz="1700"/>
          </a:p>
          <a:p>
            <a:pPr indent="0" lvl="0" marL="914400" rtl="0" algn="l">
              <a:spcBef>
                <a:spcPts val="1600"/>
              </a:spcBef>
              <a:spcAft>
                <a:spcPts val="0"/>
              </a:spcAft>
              <a:buNone/>
            </a:pPr>
            <a:r>
              <a:t/>
            </a:r>
            <a:endParaRPr sz="1700"/>
          </a:p>
          <a:p>
            <a:pPr indent="0" lvl="0" marL="0" rtl="0" algn="l">
              <a:spcBef>
                <a:spcPts val="1600"/>
              </a:spcBef>
              <a:spcAft>
                <a:spcPts val="1600"/>
              </a:spcAft>
              <a:buNone/>
            </a:pPr>
            <a:r>
              <a:t/>
            </a:r>
            <a:endParaRPr sz="1700"/>
          </a:p>
        </p:txBody>
      </p:sp>
      <p:pic>
        <p:nvPicPr>
          <p:cNvPr id="145" name="Google Shape;145;p25"/>
          <p:cNvPicPr preferRelativeResize="0"/>
          <p:nvPr/>
        </p:nvPicPr>
        <p:blipFill>
          <a:blip r:embed="rId3">
            <a:alphaModFix/>
          </a:blip>
          <a:stretch>
            <a:fillRect/>
          </a:stretch>
        </p:blipFill>
        <p:spPr>
          <a:xfrm>
            <a:off x="5329100" y="1155100"/>
            <a:ext cx="2963976" cy="38145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247375" y="179250"/>
            <a:ext cx="69315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Events Committee Director Report</a:t>
            </a:r>
            <a:endParaRPr/>
          </a:p>
        </p:txBody>
      </p:sp>
      <p:sp>
        <p:nvSpPr>
          <p:cNvPr id="151" name="Google Shape;151;p26"/>
          <p:cNvSpPr txBox="1"/>
          <p:nvPr>
            <p:ph idx="1" type="body"/>
          </p:nvPr>
        </p:nvSpPr>
        <p:spPr>
          <a:xfrm>
            <a:off x="352775" y="1010550"/>
            <a:ext cx="4219200" cy="39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North College Park Events</a:t>
            </a:r>
            <a:endParaRPr sz="1700"/>
          </a:p>
          <a:p>
            <a:pPr indent="0" lvl="0" marL="0" rtl="0" algn="l">
              <a:spcBef>
                <a:spcPts val="1600"/>
              </a:spcBef>
              <a:spcAft>
                <a:spcPts val="0"/>
              </a:spcAft>
              <a:buNone/>
            </a:pPr>
            <a:r>
              <a:rPr b="1" lang="en" sz="1700"/>
              <a:t>NCPCA Potluck </a:t>
            </a:r>
            <a:r>
              <a:rPr lang="en" sz="1700"/>
              <a:t>Thursday, December 11th</a:t>
            </a:r>
            <a:r>
              <a:rPr lang="en" sz="1700"/>
              <a:t>, 8:30pm, Davis Hall</a:t>
            </a:r>
            <a:endParaRPr sz="1700"/>
          </a:p>
          <a:p>
            <a:pPr indent="-336550" lvl="0" marL="457200" rtl="0" algn="l">
              <a:spcBef>
                <a:spcPts val="1600"/>
              </a:spcBef>
              <a:spcAft>
                <a:spcPts val="0"/>
              </a:spcAft>
              <a:buSzPts val="1700"/>
              <a:buChar char="●"/>
            </a:pPr>
            <a:r>
              <a:rPr lang="en" sz="1700"/>
              <a:t>Continuing our annual tradition of celebrating North College Park during the </a:t>
            </a:r>
            <a:r>
              <a:rPr lang="en" sz="1700"/>
              <a:t>holiday</a:t>
            </a:r>
            <a:r>
              <a:rPr lang="en" sz="1700"/>
              <a:t> season. We’ll have food, drinks, and light refreshments. Swing by, say hi, grab some food, and mingle with members of our wonderful community.</a:t>
            </a:r>
            <a:endParaRPr sz="1700"/>
          </a:p>
          <a:p>
            <a:pPr indent="0" lvl="0" marL="914400" rtl="0" algn="l">
              <a:spcBef>
                <a:spcPts val="1600"/>
              </a:spcBef>
              <a:spcAft>
                <a:spcPts val="0"/>
              </a:spcAft>
              <a:buNone/>
            </a:pPr>
            <a:r>
              <a:t/>
            </a:r>
            <a:endParaRPr sz="1700"/>
          </a:p>
          <a:p>
            <a:pPr indent="0" lvl="0" marL="0" rtl="0" algn="l">
              <a:spcBef>
                <a:spcPts val="1600"/>
              </a:spcBef>
              <a:spcAft>
                <a:spcPts val="1600"/>
              </a:spcAft>
              <a:buNone/>
            </a:pPr>
            <a:r>
              <a:t/>
            </a:r>
            <a:endParaRPr sz="1700"/>
          </a:p>
        </p:txBody>
      </p:sp>
      <p:pic>
        <p:nvPicPr>
          <p:cNvPr id="152" name="Google Shape;152;p26"/>
          <p:cNvPicPr preferRelativeResize="0"/>
          <p:nvPr/>
        </p:nvPicPr>
        <p:blipFill>
          <a:blip r:embed="rId3">
            <a:alphaModFix/>
          </a:blip>
          <a:stretch>
            <a:fillRect/>
          </a:stretch>
        </p:blipFill>
        <p:spPr>
          <a:xfrm>
            <a:off x="4799700" y="877850"/>
            <a:ext cx="4032600" cy="4032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311700" y="0"/>
            <a:ext cx="85206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City Events</a:t>
            </a:r>
            <a:endParaRPr/>
          </a:p>
        </p:txBody>
      </p:sp>
      <p:sp>
        <p:nvSpPr>
          <p:cNvPr id="158" name="Google Shape;158;p27"/>
          <p:cNvSpPr txBox="1"/>
          <p:nvPr>
            <p:ph idx="1" type="body"/>
          </p:nvPr>
        </p:nvSpPr>
        <p:spPr>
          <a:xfrm>
            <a:off x="311700" y="686100"/>
            <a:ext cx="8520600" cy="44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Winter Wonderland Holiday Market and Tree Lighting</a:t>
            </a:r>
            <a:r>
              <a:rPr lang="en" sz="1700"/>
              <a:t> - Saturday, December 6th, 2:00pm - 8:00pm </a:t>
            </a:r>
            <a:endParaRPr sz="1700"/>
          </a:p>
          <a:p>
            <a:pPr indent="-336550" lvl="0" marL="1828800" rtl="0" algn="l">
              <a:spcBef>
                <a:spcPts val="1600"/>
              </a:spcBef>
              <a:spcAft>
                <a:spcPts val="0"/>
              </a:spcAft>
              <a:buSzPts val="1700"/>
              <a:buChar char="●"/>
            </a:pPr>
            <a:r>
              <a:rPr lang="en" sz="1700">
                <a:solidFill>
                  <a:srgbClr val="333333"/>
                </a:solidFill>
                <a:highlight>
                  <a:srgbClr val="FFFFFF"/>
                </a:highlight>
              </a:rPr>
              <a:t>Come enjoy live music, vendors, and celebrate the holiday season! This is a free community event and more information will be posted once made available.</a:t>
            </a:r>
            <a:endParaRPr sz="1700">
              <a:solidFill>
                <a:srgbClr val="333333"/>
              </a:solidFill>
              <a:highlight>
                <a:srgbClr val="FFFFFF"/>
              </a:highlight>
            </a:endParaRPr>
          </a:p>
          <a:p>
            <a:pPr indent="0" lvl="0" marL="0" rtl="0" algn="l">
              <a:spcBef>
                <a:spcPts val="1600"/>
              </a:spcBef>
              <a:spcAft>
                <a:spcPts val="0"/>
              </a:spcAft>
              <a:buNone/>
            </a:pPr>
            <a:r>
              <a:rPr b="1" lang="en" sz="1700"/>
              <a:t>Public Safety Meeting</a:t>
            </a:r>
            <a:r>
              <a:rPr lang="en" sz="1700"/>
              <a:t> - Monday, December 1st, 7:00pm, Davis Hall</a:t>
            </a:r>
            <a:endParaRPr sz="1700"/>
          </a:p>
          <a:p>
            <a:pPr indent="0" lvl="0" marL="0" rtl="0" algn="l">
              <a:spcBef>
                <a:spcPts val="1600"/>
              </a:spcBef>
              <a:spcAft>
                <a:spcPts val="1600"/>
              </a:spcAft>
              <a:buNone/>
            </a:pPr>
            <a:r>
              <a:rPr lang="en" sz="1700"/>
              <a:t>Discuss City-wide crime statistics, incidents of public interest, and other safety related topics with elected officials and police.</a:t>
            </a:r>
            <a:r>
              <a:rPr lang="en" sz="1700"/>
              <a:t> </a:t>
            </a:r>
            <a:endParaRPr sz="1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8"/>
          <p:cNvSpPr txBox="1"/>
          <p:nvPr>
            <p:ph type="title"/>
          </p:nvPr>
        </p:nvSpPr>
        <p:spPr>
          <a:xfrm>
            <a:off x="311700" y="0"/>
            <a:ext cx="85206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City Events</a:t>
            </a:r>
            <a:endParaRPr/>
          </a:p>
        </p:txBody>
      </p:sp>
      <p:sp>
        <p:nvSpPr>
          <p:cNvPr id="164" name="Google Shape;164;p28"/>
          <p:cNvSpPr txBox="1"/>
          <p:nvPr>
            <p:ph idx="1" type="body"/>
          </p:nvPr>
        </p:nvSpPr>
        <p:spPr>
          <a:xfrm>
            <a:off x="311700" y="559575"/>
            <a:ext cx="8520600" cy="44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rgbClr val="222222"/>
                </a:solidFill>
                <a:highlight>
                  <a:srgbClr val="FFFFFF"/>
                </a:highlight>
                <a:latin typeface="Arial"/>
                <a:ea typeface="Arial"/>
                <a:cs typeface="Arial"/>
                <a:sym typeface="Arial"/>
              </a:rPr>
              <a:t>Social Activities for Older Adults Launched by WISE Connect</a:t>
            </a:r>
            <a:endParaRPr b="1" sz="1100">
              <a:solidFill>
                <a:srgbClr val="222222"/>
              </a:solidFill>
              <a:highlight>
                <a:srgbClr val="FFFFFF"/>
              </a:highlight>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From coffee meetups to board games to art sessions, this group is free to join and welcomes you!</a:t>
            </a:r>
            <a:endParaRPr sz="1200">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WISE Connect (</a:t>
            </a:r>
            <a:r>
              <a:rPr lang="en" sz="1200" u="sng">
                <a:solidFill>
                  <a:srgbClr val="1155CC"/>
                </a:solidFill>
                <a:highlight>
                  <a:srgbClr val="FFFFFF"/>
                </a:highlight>
                <a:latin typeface="Arial"/>
                <a:ea typeface="Arial"/>
                <a:cs typeface="Arial"/>
                <a:sym typeface="Arial"/>
                <a:hlinkClick r:id="rId3">
                  <a:extLst>
                    <a:ext uri="{A12FA001-AC4F-418D-AE19-62706E023703}">
                      <ahyp:hlinkClr val="tx"/>
                    </a:ext>
                  </a:extLst>
                </a:hlinkClick>
              </a:rPr>
              <a:t>www.wisecities.us</a:t>
            </a:r>
            <a:r>
              <a:rPr lang="en" sz="1200">
                <a:solidFill>
                  <a:srgbClr val="222222"/>
                </a:solidFill>
                <a:highlight>
                  <a:srgbClr val="FFFFFF"/>
                </a:highlight>
                <a:latin typeface="Arial"/>
                <a:ea typeface="Arial"/>
                <a:cs typeface="Arial"/>
                <a:sym typeface="Arial"/>
              </a:rPr>
              <a:t>) was founded by UMD alumni to foster connection, engagement, and fulfillment all life long. This year, the City of College Park is partnering with WISE Connect to offer social and recreational activities for residents over age 55.</a:t>
            </a:r>
            <a:endParaRPr sz="1200">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The initiative engages local businesses to host the group, offering discounts and age-friendly setups. Participating businesses starting September include Proteus Brews, The Greene Turtle, The Board &amp; Brew, Sardi's, Dog Haus Biergarten, Shop Made in MD, Bowlero, Ledo Pizza, with more to come. Have a favorite spot to meet? Let the team know!</a:t>
            </a:r>
            <a:endParaRPr sz="1200">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Social connection is key to good health! Come meet new people, get special discounts, explore new places, and have fun! Rides to events will be arranged as needed to ensure transportation is not a barrier to participating.</a:t>
            </a:r>
            <a:endParaRPr sz="1200">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The calendar of upcoming events can be found at </a:t>
            </a:r>
            <a:r>
              <a:rPr lang="en" sz="1200" u="sng">
                <a:solidFill>
                  <a:srgbClr val="1155CC"/>
                </a:solidFill>
                <a:highlight>
                  <a:srgbClr val="FFFFFF"/>
                </a:highlight>
                <a:latin typeface="Arial"/>
                <a:ea typeface="Arial"/>
                <a:cs typeface="Arial"/>
                <a:sym typeface="Arial"/>
                <a:hlinkClick r:id="rId4">
                  <a:extLst>
                    <a:ext uri="{A12FA001-AC4F-418D-AE19-62706E023703}">
                      <ahyp:hlinkClr val="tx"/>
                    </a:ext>
                  </a:extLst>
                </a:hlinkClick>
              </a:rPr>
              <a:t>https://wiseconnect.us/</a:t>
            </a:r>
            <a:r>
              <a:rPr lang="en" sz="1200">
                <a:solidFill>
                  <a:srgbClr val="222222"/>
                </a:solidFill>
                <a:highlight>
                  <a:srgbClr val="FFFFFF"/>
                </a:highlight>
                <a:latin typeface="Arial"/>
                <a:ea typeface="Arial"/>
                <a:cs typeface="Arial"/>
                <a:sym typeface="Arial"/>
              </a:rPr>
              <a:t> or in the Facebook group at </a:t>
            </a:r>
            <a:r>
              <a:rPr lang="en" sz="1200" u="sng">
                <a:solidFill>
                  <a:srgbClr val="1155CC"/>
                </a:solidFill>
                <a:highlight>
                  <a:srgbClr val="FFFFFF"/>
                </a:highlight>
                <a:latin typeface="Arial"/>
                <a:ea typeface="Arial"/>
                <a:cs typeface="Arial"/>
                <a:sym typeface="Arial"/>
                <a:hlinkClick r:id="rId5">
                  <a:extLst>
                    <a:ext uri="{A12FA001-AC4F-418D-AE19-62706E023703}">
                      <ahyp:hlinkClr val="tx"/>
                    </a:ext>
                  </a:extLst>
                </a:hlinkClick>
              </a:rPr>
              <a:t>https://www.facebook.com/groups/cpwiseevents</a:t>
            </a:r>
            <a:r>
              <a:rPr lang="en" sz="1200">
                <a:solidFill>
                  <a:srgbClr val="222222"/>
                </a:solidFill>
                <a:highlight>
                  <a:srgbClr val="FFFFFF"/>
                </a:highlight>
                <a:latin typeface="Arial"/>
                <a:ea typeface="Arial"/>
                <a:cs typeface="Arial"/>
                <a:sym typeface="Arial"/>
              </a:rPr>
              <a:t>, as well as in the attached PDF.</a:t>
            </a:r>
            <a:endParaRPr sz="1200">
              <a:latin typeface="Arial"/>
              <a:ea typeface="Arial"/>
              <a:cs typeface="Arial"/>
              <a:sym typeface="Arial"/>
            </a:endParaRPr>
          </a:p>
          <a:p>
            <a:pPr indent="0" lvl="0" marL="0" rtl="0" algn="l">
              <a:spcBef>
                <a:spcPts val="1600"/>
              </a:spcBef>
              <a:spcAft>
                <a:spcPts val="0"/>
              </a:spcAft>
              <a:buNone/>
            </a:pPr>
            <a:r>
              <a:rPr lang="en" sz="1200">
                <a:solidFill>
                  <a:srgbClr val="222222"/>
                </a:solidFill>
                <a:highlight>
                  <a:srgbClr val="FFFFFF"/>
                </a:highlight>
                <a:latin typeface="Arial"/>
                <a:ea typeface="Arial"/>
                <a:cs typeface="Arial"/>
                <a:sym typeface="Arial"/>
              </a:rPr>
              <a:t>To sign up or ask questions, contact Marie Brodsky by email (</a:t>
            </a:r>
            <a:r>
              <a:rPr lang="en" sz="1200">
                <a:solidFill>
                  <a:srgbClr val="1155CC"/>
                </a:solidFill>
                <a:highlight>
                  <a:srgbClr val="FFFFFF"/>
                </a:highlight>
                <a:latin typeface="Arial"/>
                <a:ea typeface="Arial"/>
                <a:cs typeface="Arial"/>
                <a:sym typeface="Arial"/>
              </a:rPr>
              <a:t>marie@wiseconnect.us</a:t>
            </a:r>
            <a:r>
              <a:rPr lang="en" sz="1200">
                <a:solidFill>
                  <a:srgbClr val="222222"/>
                </a:solidFill>
                <a:highlight>
                  <a:srgbClr val="FFFFFF"/>
                </a:highlight>
                <a:latin typeface="Arial"/>
                <a:ea typeface="Arial"/>
                <a:cs typeface="Arial"/>
                <a:sym typeface="Arial"/>
              </a:rPr>
              <a:t>) or phone (571-354-6626).</a:t>
            </a:r>
            <a:endParaRPr sz="1200">
              <a:solidFill>
                <a:srgbClr val="222222"/>
              </a:solidFill>
              <a:highlight>
                <a:srgbClr val="FFFFFF"/>
              </a:highlight>
              <a:latin typeface="Arial"/>
              <a:ea typeface="Arial"/>
              <a:cs typeface="Arial"/>
              <a:sym typeface="Arial"/>
            </a:endParaRPr>
          </a:p>
          <a:p>
            <a:pPr indent="0" lvl="0" marL="0" rtl="0" algn="l">
              <a:spcBef>
                <a:spcPts val="1600"/>
              </a:spcBef>
              <a:spcAft>
                <a:spcPts val="1600"/>
              </a:spcAft>
              <a:buNone/>
            </a:pPr>
            <a:r>
              <a:rPr lang="en" sz="1200" u="sng">
                <a:solidFill>
                  <a:schemeClr val="hlink"/>
                </a:solidFill>
                <a:highlight>
                  <a:srgbClr val="FFFFFF"/>
                </a:highlight>
                <a:latin typeface="Arial"/>
                <a:ea typeface="Arial"/>
                <a:cs typeface="Arial"/>
                <a:sym typeface="Arial"/>
                <a:hlinkClick r:id="rId6"/>
              </a:rPr>
              <a:t>WISE November Events Calendar - College Park</a:t>
            </a:r>
            <a:endParaRPr sz="1200">
              <a:solidFill>
                <a:srgbClr val="222222"/>
              </a:solidFill>
              <a:highlight>
                <a:srgbClr val="FFFFFF"/>
              </a:highlight>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Events Committee Director</a:t>
            </a:r>
            <a:endParaRPr/>
          </a:p>
        </p:txBody>
      </p:sp>
      <p:sp>
        <p:nvSpPr>
          <p:cNvPr id="170" name="Google Shape;170;p29"/>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Position is currently vacant.</a:t>
            </a:r>
            <a:endParaRPr/>
          </a:p>
          <a:p>
            <a:pPr indent="-342900" lvl="0" marL="457200" rtl="0" algn="l">
              <a:spcBef>
                <a:spcPts val="0"/>
              </a:spcBef>
              <a:spcAft>
                <a:spcPts val="0"/>
              </a:spcAft>
              <a:buSzPts val="1800"/>
              <a:buChar char="●"/>
            </a:pPr>
            <a:r>
              <a:rPr lang="en"/>
              <a:t>Send email to </a:t>
            </a:r>
            <a:r>
              <a:rPr lang="en" u="sng">
                <a:solidFill>
                  <a:schemeClr val="accent5"/>
                </a:solidFill>
                <a:hlinkClick r:id="rId3">
                  <a:extLst>
                    <a:ext uri="{A12FA001-AC4F-418D-AE19-62706E023703}">
                      <ahyp:hlinkClr val="tx"/>
                    </a:ext>
                  </a:extLst>
                </a:hlinkClick>
              </a:rPr>
              <a:t>NCPCivic@gmail.com</a:t>
            </a:r>
            <a:r>
              <a:rPr lang="en"/>
              <a:t> if interested. Include a small blurb about your experience and why you’re interested in filling the vacancy.</a:t>
            </a:r>
            <a:endParaRPr/>
          </a:p>
          <a:p>
            <a:pPr indent="0" lvl="0" marL="457200" rtl="0" algn="l">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0"/>
          <p:cNvSpPr txBox="1"/>
          <p:nvPr>
            <p:ph type="ctrTitle"/>
          </p:nvPr>
        </p:nvSpPr>
        <p:spPr>
          <a:xfrm>
            <a:off x="2515600" y="1444250"/>
            <a:ext cx="35838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Ranked Choice Voting Discussion &amp; Vote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Ranked Choice Voting Discussion &amp; Vote</a:t>
            </a:r>
            <a:endParaRPr/>
          </a:p>
        </p:txBody>
      </p:sp>
      <p:sp>
        <p:nvSpPr>
          <p:cNvPr id="181" name="Google Shape;181;p31"/>
          <p:cNvSpPr txBox="1"/>
          <p:nvPr>
            <p:ph idx="1" type="body"/>
          </p:nvPr>
        </p:nvSpPr>
        <p:spPr>
          <a:xfrm>
            <a:off x="311700" y="1147225"/>
            <a:ext cx="8520600" cy="3354000"/>
          </a:xfrm>
          <a:prstGeom prst="rect">
            <a:avLst/>
          </a:prstGeom>
        </p:spPr>
        <p:txBody>
          <a:bodyPr anchorCtr="0" anchor="t" bIns="91425" lIns="91425" spcFirstLastPara="1" rIns="91425" wrap="square" tIns="91425">
            <a:noAutofit/>
          </a:bodyPr>
          <a:lstStyle/>
          <a:p>
            <a:pPr indent="0" lvl="0" marL="0" rtl="0" algn="l">
              <a:lnSpc>
                <a:spcPct val="125454"/>
              </a:lnSpc>
              <a:spcBef>
                <a:spcPts val="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“Elections in College Park as they are currently do not reflect the way that we make decisions every day. How we vote in our elections does not give people the option to express their full preferences. This is the root problem we want to solve.</a:t>
            </a:r>
            <a:endParaRPr sz="1200">
              <a:solidFill>
                <a:srgbClr val="222222"/>
              </a:solidFill>
              <a:highlight>
                <a:srgbClr val="FFFFFF"/>
              </a:highlight>
              <a:latin typeface="Arial"/>
              <a:ea typeface="Arial"/>
              <a:cs typeface="Arial"/>
              <a:sym typeface="Arial"/>
            </a:endParaRPr>
          </a:p>
          <a:p>
            <a:pPr indent="0" lvl="0" marL="457200" rtl="0" algn="l">
              <a:lnSpc>
                <a:spcPct val="125454"/>
              </a:lnSpc>
              <a:spcBef>
                <a:spcPts val="800"/>
              </a:spcBef>
              <a:spcAft>
                <a:spcPts val="0"/>
              </a:spcAft>
              <a:buClr>
                <a:schemeClr val="dk1"/>
              </a:buClr>
              <a:buSzPts val="1100"/>
              <a:buFont typeface="Arial"/>
              <a:buNone/>
            </a:pPr>
            <a:r>
              <a:rPr lang="en" sz="1200">
                <a:solidFill>
                  <a:srgbClr val="222222"/>
                </a:solidFill>
                <a:highlight>
                  <a:srgbClr val="FFFFFF"/>
                </a:highlight>
                <a:latin typeface="Times New Roman"/>
                <a:ea typeface="Times New Roman"/>
                <a:cs typeface="Times New Roman"/>
                <a:sym typeface="Times New Roman"/>
              </a:rPr>
              <a:t>●</a:t>
            </a:r>
            <a:r>
              <a:rPr lang="en" sz="700">
                <a:solidFill>
                  <a:srgbClr val="222222"/>
                </a:solidFill>
                <a:highlight>
                  <a:srgbClr val="FFFFFF"/>
                </a:highlight>
                <a:latin typeface="Times New Roman"/>
                <a:ea typeface="Times New Roman"/>
                <a:cs typeface="Times New Roman"/>
                <a:sym typeface="Times New Roman"/>
              </a:rPr>
              <a:t>      </a:t>
            </a:r>
            <a:r>
              <a:rPr lang="en" sz="1200">
                <a:solidFill>
                  <a:srgbClr val="222222"/>
                </a:solidFill>
                <a:highlight>
                  <a:srgbClr val="FFFFFF"/>
                </a:highlight>
                <a:latin typeface="Arial"/>
                <a:ea typeface="Arial"/>
                <a:cs typeface="Arial"/>
                <a:sym typeface="Arial"/>
              </a:rPr>
              <a:t>Most directly, since 2020, </a:t>
            </a:r>
            <a:r>
              <a:rPr b="1" lang="en" sz="1200">
                <a:solidFill>
                  <a:srgbClr val="222222"/>
                </a:solidFill>
                <a:highlight>
                  <a:srgbClr val="FFFFFF"/>
                </a:highlight>
                <a:latin typeface="Arial"/>
                <a:ea typeface="Arial"/>
                <a:cs typeface="Arial"/>
                <a:sym typeface="Arial"/>
              </a:rPr>
              <a:t>50% </a:t>
            </a:r>
            <a:r>
              <a:rPr lang="en" sz="1200">
                <a:solidFill>
                  <a:srgbClr val="222222"/>
                </a:solidFill>
                <a:highlight>
                  <a:srgbClr val="FFFFFF"/>
                </a:highlight>
                <a:latin typeface="Arial"/>
                <a:ea typeface="Arial"/>
                <a:cs typeface="Arial"/>
                <a:sym typeface="Arial"/>
              </a:rPr>
              <a:t>of College Park’s City elections have had enough candidates to use ranked choice voting to ensure that results truly represent voter preference.</a:t>
            </a:r>
            <a:endParaRPr sz="1200">
              <a:solidFill>
                <a:srgbClr val="222222"/>
              </a:solidFill>
              <a:highlight>
                <a:srgbClr val="FFFFFF"/>
              </a:highlight>
              <a:latin typeface="Arial"/>
              <a:ea typeface="Arial"/>
              <a:cs typeface="Arial"/>
              <a:sym typeface="Arial"/>
            </a:endParaRPr>
          </a:p>
          <a:p>
            <a:pPr indent="0" lvl="0" marL="0" rtl="0" algn="l">
              <a:lnSpc>
                <a:spcPct val="125454"/>
              </a:lnSpc>
              <a:spcBef>
                <a:spcPts val="8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We need a system that</a:t>
            </a:r>
            <a:endParaRPr sz="1200">
              <a:solidFill>
                <a:srgbClr val="222222"/>
              </a:solidFill>
              <a:highlight>
                <a:srgbClr val="FFFFFF"/>
              </a:highlight>
              <a:latin typeface="Arial"/>
              <a:ea typeface="Arial"/>
              <a:cs typeface="Arial"/>
              <a:sym typeface="Arial"/>
            </a:endParaRPr>
          </a:p>
          <a:p>
            <a:pPr indent="0" lvl="0" marL="457200" rtl="0" algn="l">
              <a:lnSpc>
                <a:spcPct val="125454"/>
              </a:lnSpc>
              <a:spcBef>
                <a:spcPts val="8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1) Gives voters more power</a:t>
            </a:r>
            <a:endParaRPr sz="1200">
              <a:solidFill>
                <a:srgbClr val="222222"/>
              </a:solidFill>
              <a:highlight>
                <a:srgbClr val="FFFFFF"/>
              </a:highlight>
              <a:latin typeface="Arial"/>
              <a:ea typeface="Arial"/>
              <a:cs typeface="Arial"/>
              <a:sym typeface="Arial"/>
            </a:endParaRPr>
          </a:p>
          <a:p>
            <a:pPr indent="0" lvl="0" marL="457200" rtl="0" algn="l">
              <a:lnSpc>
                <a:spcPct val="125454"/>
              </a:lnSpc>
              <a:spcBef>
                <a:spcPts val="8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2) Is more fair</a:t>
            </a:r>
            <a:endParaRPr sz="1200">
              <a:solidFill>
                <a:srgbClr val="222222"/>
              </a:solidFill>
              <a:highlight>
                <a:srgbClr val="FFFFFF"/>
              </a:highlight>
              <a:latin typeface="Arial"/>
              <a:ea typeface="Arial"/>
              <a:cs typeface="Arial"/>
              <a:sym typeface="Arial"/>
            </a:endParaRPr>
          </a:p>
          <a:p>
            <a:pPr indent="0" lvl="0" marL="457200" rtl="0" algn="l">
              <a:lnSpc>
                <a:spcPct val="125454"/>
              </a:lnSpc>
              <a:spcBef>
                <a:spcPts val="8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3) Is easy to use</a:t>
            </a:r>
            <a:endParaRPr sz="1200">
              <a:solidFill>
                <a:srgbClr val="222222"/>
              </a:solidFill>
              <a:highlight>
                <a:srgbClr val="FFFFFF"/>
              </a:highlight>
              <a:latin typeface="Arial"/>
              <a:ea typeface="Arial"/>
              <a:cs typeface="Arial"/>
              <a:sym typeface="Arial"/>
            </a:endParaRPr>
          </a:p>
          <a:p>
            <a:pPr indent="0" lvl="0" marL="0" rtl="0" algn="l">
              <a:lnSpc>
                <a:spcPct val="125454"/>
              </a:lnSpc>
              <a:spcBef>
                <a:spcPts val="8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Ranked Choice Voting is that system. That’s why I support it. That’s why I am asking other NCPCA members to support it as well.”</a:t>
            </a:r>
            <a:endParaRPr sz="1200">
              <a:solidFill>
                <a:srgbClr val="222222"/>
              </a:solidFill>
              <a:highlight>
                <a:srgbClr val="FFFFFF"/>
              </a:highlight>
              <a:latin typeface="Arial"/>
              <a:ea typeface="Arial"/>
              <a:cs typeface="Arial"/>
              <a:sym typeface="Arial"/>
            </a:endParaRPr>
          </a:p>
          <a:p>
            <a:pPr indent="0" lvl="0" marL="0" rtl="0" algn="l">
              <a:lnSpc>
                <a:spcPct val="125454"/>
              </a:lnSpc>
              <a:spcBef>
                <a:spcPts val="8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-Andrew Stinavage, NCPCA Member</a:t>
            </a:r>
            <a:endParaRPr sz="1200">
              <a:solidFill>
                <a:srgbClr val="222222"/>
              </a:solidFill>
              <a:highlight>
                <a:srgbClr val="FFFFFF"/>
              </a:highlight>
              <a:latin typeface="Arial"/>
              <a:ea typeface="Arial"/>
              <a:cs typeface="Arial"/>
              <a:sym typeface="Arial"/>
            </a:endParaRPr>
          </a:p>
          <a:p>
            <a:pPr indent="0" lvl="0" marL="0" rtl="0" algn="l">
              <a:spcBef>
                <a:spcPts val="8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2"/>
          <p:cNvSpPr txBox="1"/>
          <p:nvPr>
            <p:ph type="ctrTitle"/>
          </p:nvPr>
        </p:nvSpPr>
        <p:spPr>
          <a:xfrm>
            <a:off x="2515600" y="1444250"/>
            <a:ext cx="35838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Survey Results &amp; Dues Vote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33"/>
          <p:cNvPicPr preferRelativeResize="0"/>
          <p:nvPr/>
        </p:nvPicPr>
        <p:blipFill>
          <a:blip r:embed="rId3">
            <a:alphaModFix/>
          </a:blip>
          <a:stretch>
            <a:fillRect/>
          </a:stretch>
        </p:blipFill>
        <p:spPr>
          <a:xfrm>
            <a:off x="152400" y="579800"/>
            <a:ext cx="4063982" cy="4424551"/>
          </a:xfrm>
          <a:prstGeom prst="rect">
            <a:avLst/>
          </a:prstGeom>
          <a:noFill/>
          <a:ln>
            <a:noFill/>
          </a:ln>
        </p:spPr>
      </p:pic>
      <p:pic>
        <p:nvPicPr>
          <p:cNvPr id="192" name="Google Shape;192;p33"/>
          <p:cNvPicPr preferRelativeResize="0"/>
          <p:nvPr/>
        </p:nvPicPr>
        <p:blipFill>
          <a:blip r:embed="rId4">
            <a:alphaModFix/>
          </a:blip>
          <a:stretch>
            <a:fillRect/>
          </a:stretch>
        </p:blipFill>
        <p:spPr>
          <a:xfrm>
            <a:off x="4383532" y="2002975"/>
            <a:ext cx="4622818" cy="30013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3921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81" name="Google Shape;81;p16"/>
          <p:cNvSpPr txBox="1"/>
          <p:nvPr>
            <p:ph idx="4294967295" type="body"/>
          </p:nvPr>
        </p:nvSpPr>
        <p:spPr>
          <a:xfrm>
            <a:off x="311700" y="1210450"/>
            <a:ext cx="6531600" cy="365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t>7:30 - Consent to Record, Call to Order, Agenda Approval, Minutes Approval</a:t>
            </a:r>
            <a:endParaRPr sz="1300"/>
          </a:p>
          <a:p>
            <a:pPr indent="0" lvl="0" marL="0" rtl="0" algn="l">
              <a:spcBef>
                <a:spcPts val="1600"/>
              </a:spcBef>
              <a:spcAft>
                <a:spcPts val="0"/>
              </a:spcAft>
              <a:buClr>
                <a:schemeClr val="dk1"/>
              </a:buClr>
              <a:buSzPts val="1100"/>
              <a:buFont typeface="Arial"/>
              <a:buNone/>
            </a:pPr>
            <a:r>
              <a:rPr lang="en" sz="1300"/>
              <a:t>7:35 - Officer Reports</a:t>
            </a:r>
            <a:endParaRPr sz="1300"/>
          </a:p>
          <a:p>
            <a:pPr indent="0" lvl="0" marL="0" rtl="0" algn="l">
              <a:spcBef>
                <a:spcPts val="1600"/>
              </a:spcBef>
              <a:spcAft>
                <a:spcPts val="0"/>
              </a:spcAft>
              <a:buClr>
                <a:schemeClr val="dk1"/>
              </a:buClr>
              <a:buSzPts val="1100"/>
              <a:buFont typeface="Arial"/>
              <a:buNone/>
            </a:pPr>
            <a:r>
              <a:rPr lang="en" sz="1300"/>
              <a:t>7:50 - Ranked Choice Voting Discussion &amp; Vote</a:t>
            </a:r>
            <a:endParaRPr sz="1300"/>
          </a:p>
          <a:p>
            <a:pPr indent="0" lvl="0" marL="0" rtl="0" algn="l">
              <a:spcBef>
                <a:spcPts val="1600"/>
              </a:spcBef>
              <a:spcAft>
                <a:spcPts val="0"/>
              </a:spcAft>
              <a:buClr>
                <a:schemeClr val="dk1"/>
              </a:buClr>
              <a:buSzPts val="1100"/>
              <a:buFont typeface="Arial"/>
              <a:buNone/>
            </a:pPr>
            <a:r>
              <a:rPr lang="en" sz="1300"/>
              <a:t>8:05 - Survey Results &amp; Dues Vote</a:t>
            </a:r>
            <a:endParaRPr sz="1300"/>
          </a:p>
          <a:p>
            <a:pPr indent="0" lvl="0" marL="0" rtl="0" algn="l">
              <a:spcBef>
                <a:spcPts val="1600"/>
              </a:spcBef>
              <a:spcAft>
                <a:spcPts val="0"/>
              </a:spcAft>
              <a:buClr>
                <a:schemeClr val="dk1"/>
              </a:buClr>
              <a:buSzPts val="1100"/>
              <a:buFont typeface="Arial"/>
              <a:buNone/>
            </a:pPr>
            <a:r>
              <a:rPr lang="en" sz="1300"/>
              <a:t>8:20 - Unscheduled Motions and Announcements </a:t>
            </a:r>
            <a:endParaRPr sz="1300"/>
          </a:p>
          <a:p>
            <a:pPr indent="0" lvl="0" marL="0" rtl="0" algn="l">
              <a:spcBef>
                <a:spcPts val="1600"/>
              </a:spcBef>
              <a:spcAft>
                <a:spcPts val="0"/>
              </a:spcAft>
              <a:buClr>
                <a:schemeClr val="dk1"/>
              </a:buClr>
              <a:buSzPts val="1100"/>
              <a:buFont typeface="Arial"/>
              <a:buNone/>
            </a:pPr>
            <a:r>
              <a:rPr lang="en" sz="1300"/>
              <a:t>8:30 - Motion to Adjourn</a:t>
            </a:r>
            <a:endParaRPr sz="1300"/>
          </a:p>
          <a:p>
            <a:pPr indent="0" lvl="0" marL="0" rtl="0" algn="l">
              <a:spcBef>
                <a:spcPts val="1600"/>
              </a:spcBef>
              <a:spcAft>
                <a:spcPts val="0"/>
              </a:spcAft>
              <a:buClr>
                <a:schemeClr val="dk1"/>
              </a:buClr>
              <a:buSzPts val="1100"/>
              <a:buFont typeface="Arial"/>
              <a:buNone/>
            </a:pPr>
            <a:r>
              <a:t/>
            </a:r>
            <a:endParaRPr sz="1400"/>
          </a:p>
          <a:p>
            <a:pPr indent="0" lvl="0" marL="0" rtl="0" algn="l">
              <a:spcBef>
                <a:spcPts val="1600"/>
              </a:spcBef>
              <a:spcAft>
                <a:spcPts val="0"/>
              </a:spcAft>
              <a:buClr>
                <a:schemeClr val="dk1"/>
              </a:buClr>
              <a:buSzPts val="1100"/>
              <a:buFont typeface="Arial"/>
              <a:buNone/>
            </a:pPr>
            <a:r>
              <a:t/>
            </a:r>
            <a:endParaRPr sz="1600"/>
          </a:p>
          <a:p>
            <a:pPr indent="0" lvl="0" marL="0" rtl="0" algn="l">
              <a:lnSpc>
                <a:spcPct val="200000"/>
              </a:lnSpc>
              <a:spcBef>
                <a:spcPts val="1600"/>
              </a:spcBef>
              <a:spcAft>
                <a:spcPts val="0"/>
              </a:spcAft>
              <a:buNone/>
            </a:pPr>
            <a:r>
              <a:t/>
            </a:r>
            <a:endParaRPr sz="1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34"/>
          <p:cNvPicPr preferRelativeResize="0"/>
          <p:nvPr/>
        </p:nvPicPr>
        <p:blipFill>
          <a:blip r:embed="rId3">
            <a:alphaModFix/>
          </a:blip>
          <a:stretch>
            <a:fillRect/>
          </a:stretch>
        </p:blipFill>
        <p:spPr>
          <a:xfrm>
            <a:off x="152400" y="152400"/>
            <a:ext cx="4216381" cy="4838699"/>
          </a:xfrm>
          <a:prstGeom prst="rect">
            <a:avLst/>
          </a:prstGeom>
          <a:noFill/>
          <a:ln>
            <a:noFill/>
          </a:ln>
        </p:spPr>
      </p:pic>
      <p:pic>
        <p:nvPicPr>
          <p:cNvPr id="198" name="Google Shape;198;p34"/>
          <p:cNvPicPr preferRelativeResize="0"/>
          <p:nvPr/>
        </p:nvPicPr>
        <p:blipFill>
          <a:blip r:embed="rId4">
            <a:alphaModFix/>
          </a:blip>
          <a:stretch>
            <a:fillRect/>
          </a:stretch>
        </p:blipFill>
        <p:spPr>
          <a:xfrm>
            <a:off x="4368781" y="1851475"/>
            <a:ext cx="4470419" cy="293209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35"/>
          <p:cNvPicPr preferRelativeResize="0"/>
          <p:nvPr/>
        </p:nvPicPr>
        <p:blipFill>
          <a:blip r:embed="rId3">
            <a:alphaModFix/>
          </a:blip>
          <a:stretch>
            <a:fillRect/>
          </a:stretch>
        </p:blipFill>
        <p:spPr>
          <a:xfrm>
            <a:off x="430350" y="242075"/>
            <a:ext cx="4451150" cy="4901416"/>
          </a:xfrm>
          <a:prstGeom prst="rect">
            <a:avLst/>
          </a:prstGeom>
          <a:noFill/>
          <a:ln>
            <a:noFill/>
          </a:ln>
        </p:spPr>
      </p:pic>
      <p:pic>
        <p:nvPicPr>
          <p:cNvPr id="204" name="Google Shape;204;p35"/>
          <p:cNvPicPr preferRelativeResize="0"/>
          <p:nvPr/>
        </p:nvPicPr>
        <p:blipFill>
          <a:blip r:embed="rId4">
            <a:alphaModFix/>
          </a:blip>
          <a:stretch>
            <a:fillRect/>
          </a:stretch>
        </p:blipFill>
        <p:spPr>
          <a:xfrm>
            <a:off x="4881500" y="1110050"/>
            <a:ext cx="3957700" cy="388878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8" name="Shape 208"/>
        <p:cNvGrpSpPr/>
        <p:nvPr/>
      </p:nvGrpSpPr>
      <p:grpSpPr>
        <a:xfrm>
          <a:off x="0" y="0"/>
          <a:ext cx="0" cy="0"/>
          <a:chOff x="0" y="0"/>
          <a:chExt cx="0" cy="0"/>
        </a:xfrm>
      </p:grpSpPr>
      <p:sp>
        <p:nvSpPr>
          <p:cNvPr id="209" name="Google Shape;209;p36"/>
          <p:cNvSpPr txBox="1"/>
          <p:nvPr>
            <p:ph idx="1" type="body"/>
          </p:nvPr>
        </p:nvSpPr>
        <p:spPr>
          <a:xfrm>
            <a:off x="332250" y="218850"/>
            <a:ext cx="8479500" cy="47058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2400"/>
              <a:t>Motion</a:t>
            </a:r>
            <a:endParaRPr sz="2400"/>
          </a:p>
          <a:p>
            <a:pPr indent="0" lvl="0" marL="457200" rtl="0" algn="l">
              <a:spcBef>
                <a:spcPts val="1600"/>
              </a:spcBef>
              <a:spcAft>
                <a:spcPts val="0"/>
              </a:spcAft>
              <a:buClr>
                <a:schemeClr val="dk1"/>
              </a:buClr>
              <a:buSzPts val="1100"/>
              <a:buFont typeface="Arial"/>
              <a:buNone/>
            </a:pPr>
            <a:r>
              <a:t/>
            </a:r>
            <a:endParaRPr/>
          </a:p>
          <a:p>
            <a:pPr indent="0" lvl="0" marL="457200" rtl="0" algn="l">
              <a:spcBef>
                <a:spcPts val="1600"/>
              </a:spcBef>
              <a:spcAft>
                <a:spcPts val="0"/>
              </a:spcAft>
              <a:buClr>
                <a:schemeClr val="dk1"/>
              </a:buClr>
              <a:buSzPts val="1100"/>
              <a:buFont typeface="Arial"/>
              <a:buNone/>
            </a:pPr>
            <a:r>
              <a:t/>
            </a:r>
            <a:endParaRPr/>
          </a:p>
          <a:p>
            <a:pPr indent="0" lvl="0" marL="457200" rtl="0" algn="l">
              <a:spcBef>
                <a:spcPts val="1600"/>
              </a:spcBef>
              <a:spcAft>
                <a:spcPts val="0"/>
              </a:spcAft>
              <a:buClr>
                <a:schemeClr val="dk1"/>
              </a:buClr>
              <a:buSzPts val="1100"/>
              <a:buFont typeface="Arial"/>
              <a:buNone/>
            </a:pPr>
            <a:r>
              <a:rPr lang="en"/>
              <a:t>I move that </a:t>
            </a:r>
            <a:r>
              <a:rPr lang="en"/>
              <a:t>. . .</a:t>
            </a:r>
            <a:endParaRPr/>
          </a:p>
          <a:p>
            <a:pPr indent="0" lvl="0" marL="457200" rtl="0" algn="l">
              <a:spcBef>
                <a:spcPts val="1600"/>
              </a:spcBef>
              <a:spcAft>
                <a:spcPts val="0"/>
              </a:spcAft>
              <a:buClr>
                <a:schemeClr val="dk1"/>
              </a:buClr>
              <a:buSzPts val="1100"/>
              <a:buFont typeface="Arial"/>
              <a:buNone/>
            </a:pPr>
            <a:r>
              <a:t/>
            </a:r>
            <a:endParaRPr/>
          </a:p>
          <a:p>
            <a:pPr indent="0" lvl="0" marL="457200" rtl="0" algn="ctr">
              <a:spcBef>
                <a:spcPts val="1600"/>
              </a:spcBef>
              <a:spcAft>
                <a:spcPts val="0"/>
              </a:spcAft>
              <a:buNone/>
            </a:pPr>
            <a:r>
              <a:t/>
            </a:r>
            <a:endParaRPr sz="2400"/>
          </a:p>
          <a:p>
            <a:pPr indent="0" lvl="0" marL="457200" rtl="0" algn="l">
              <a:spcBef>
                <a:spcPts val="1600"/>
              </a:spcBef>
              <a:spcAft>
                <a:spcPts val="0"/>
              </a:spcAft>
              <a:buNone/>
            </a:pPr>
            <a:r>
              <a:t/>
            </a:r>
            <a:endParaRPr sz="1700"/>
          </a:p>
          <a:p>
            <a:pPr indent="0" lvl="0" marL="0" rtl="0" algn="l">
              <a:spcBef>
                <a:spcPts val="1600"/>
              </a:spcBef>
              <a:spcAft>
                <a:spcPts val="16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7"/>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Unscheduled Motions and Announcements</a:t>
            </a:r>
            <a:endParaRPr/>
          </a:p>
          <a:p>
            <a:pPr indent="0" lvl="0" marL="0" rtl="0" algn="ctr">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8"/>
          <p:cNvSpPr txBox="1"/>
          <p:nvPr>
            <p:ph idx="4294967295" type="title"/>
          </p:nvPr>
        </p:nvSpPr>
        <p:spPr>
          <a:xfrm>
            <a:off x="311700" y="546000"/>
            <a:ext cx="8520600" cy="107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2"/>
                </a:solidFill>
              </a:rPr>
              <a:t>Our Next Meeting: December 11th, 2025</a:t>
            </a:r>
            <a:endParaRPr>
              <a:solidFill>
                <a:schemeClr val="lt2"/>
              </a:solidFill>
            </a:endParaRPr>
          </a:p>
        </p:txBody>
      </p:sp>
      <p:sp>
        <p:nvSpPr>
          <p:cNvPr id="220" name="Google Shape;220;p38"/>
          <p:cNvSpPr txBox="1"/>
          <p:nvPr>
            <p:ph idx="4294967295" type="body"/>
          </p:nvPr>
        </p:nvSpPr>
        <p:spPr>
          <a:xfrm>
            <a:off x="311700" y="1740096"/>
            <a:ext cx="8520600" cy="543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 and</a:t>
            </a:r>
            <a:r>
              <a:rPr lang="en"/>
              <a:t> we’re so excited to see you </a:t>
            </a:r>
            <a:r>
              <a:rPr lang="en"/>
              <a:t>then</a:t>
            </a:r>
            <a:r>
              <a:rPr lang="en"/>
              <a:t>! </a:t>
            </a:r>
            <a:endParaRPr/>
          </a:p>
        </p:txBody>
      </p:sp>
      <p:pic>
        <p:nvPicPr>
          <p:cNvPr descr="Hands forming the shape of a heart around he sun at sunset" id="221" name="Google Shape;221;p38"/>
          <p:cNvPicPr preferRelativeResize="0"/>
          <p:nvPr/>
        </p:nvPicPr>
        <p:blipFill rotWithShape="1">
          <a:blip r:embed="rId3">
            <a:alphaModFix/>
          </a:blip>
          <a:srcRect b="0" l="8008" r="18043" t="16576"/>
          <a:stretch/>
        </p:blipFill>
        <p:spPr>
          <a:xfrm>
            <a:off x="3184201" y="2697675"/>
            <a:ext cx="2775600" cy="2088000"/>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148000"/>
            <a:ext cx="8520600" cy="1533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Motion to Approve </a:t>
            </a:r>
            <a:endParaRPr/>
          </a:p>
          <a:p>
            <a:pPr indent="0" lvl="0" marL="0" rtl="0" algn="ctr">
              <a:spcBef>
                <a:spcPts val="0"/>
              </a:spcBef>
              <a:spcAft>
                <a:spcPts val="0"/>
              </a:spcAft>
              <a:buNone/>
            </a:pPr>
            <a:r>
              <a:rPr lang="en"/>
              <a:t>Minutes</a:t>
            </a:r>
            <a:endParaRPr/>
          </a:p>
        </p:txBody>
      </p:sp>
      <p:sp>
        <p:nvSpPr>
          <p:cNvPr id="87" name="Google Shape;87;p17"/>
          <p:cNvSpPr txBox="1"/>
          <p:nvPr/>
        </p:nvSpPr>
        <p:spPr>
          <a:xfrm>
            <a:off x="503825" y="1681900"/>
            <a:ext cx="8038500" cy="19086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I</a:t>
            </a:r>
            <a:r>
              <a:rPr lang="en" sz="1600">
                <a:solidFill>
                  <a:schemeClr val="dk1"/>
                </a:solidFill>
                <a:latin typeface="Open Sans"/>
                <a:ea typeface="Open Sans"/>
                <a:cs typeface="Open Sans"/>
                <a:sym typeface="Open Sans"/>
              </a:rPr>
              <a:t> move to approve the October minutes as posted on the NCPCA website and provided to members before this meeting.</a:t>
            </a:r>
            <a:endParaRPr sz="1600">
              <a:latin typeface="Open Sans"/>
              <a:ea typeface="Open Sans"/>
              <a:cs typeface="Open Sans"/>
              <a:sym typeface="Open Sans"/>
            </a:endParaRPr>
          </a:p>
          <a:p>
            <a:pPr indent="0" lvl="0" marL="457200" rtl="0" algn="l">
              <a:lnSpc>
                <a:spcPct val="150000"/>
              </a:lnSpc>
              <a:spcBef>
                <a:spcPts val="0"/>
              </a:spcBef>
              <a:spcAft>
                <a:spcPts val="0"/>
              </a:spcAft>
              <a:buNone/>
            </a:pPr>
            <a:r>
              <a:t/>
            </a:r>
            <a:endParaRPr sz="1600">
              <a:solidFill>
                <a:schemeClr val="dk1"/>
              </a:solidFill>
              <a:latin typeface="Open Sans"/>
              <a:ea typeface="Open Sans"/>
              <a:cs typeface="Open Sans"/>
              <a:sym typeface="Open Sans"/>
            </a:endParaRPr>
          </a:p>
          <a:p>
            <a:pPr indent="0" lvl="0" marL="457200" rtl="0" algn="l">
              <a:lnSpc>
                <a:spcPct val="150000"/>
              </a:lnSpc>
              <a:spcBef>
                <a:spcPts val="0"/>
              </a:spcBef>
              <a:spcAft>
                <a:spcPts val="0"/>
              </a:spcAft>
              <a:buClr>
                <a:schemeClr val="dk1"/>
              </a:buClr>
              <a:buSzPts val="1100"/>
              <a:buFont typeface="Arial"/>
              <a:buNone/>
            </a:pPr>
            <a:r>
              <a:t/>
            </a:r>
            <a:endParaRPr sz="1600">
              <a:solidFill>
                <a:schemeClr val="dk1"/>
              </a:solidFill>
              <a:latin typeface="Open Sans"/>
              <a:ea typeface="Open Sans"/>
              <a:cs typeface="Open Sans"/>
              <a:sym typeface="Open Sans"/>
            </a:endParaRPr>
          </a:p>
          <a:p>
            <a:pPr indent="0" lvl="0" marL="457200" rtl="0" algn="l">
              <a:lnSpc>
                <a:spcPct val="150000"/>
              </a:lnSpc>
              <a:spcBef>
                <a:spcPts val="0"/>
              </a:spcBef>
              <a:spcAft>
                <a:spcPts val="0"/>
              </a:spcAft>
              <a:buNone/>
            </a:pPr>
            <a:r>
              <a:t/>
            </a:r>
            <a:endParaRPr sz="160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12107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President Report</a:t>
            </a:r>
            <a:endParaRPr/>
          </a:p>
        </p:txBody>
      </p:sp>
      <p:pic>
        <p:nvPicPr>
          <p:cNvPr id="93" name="Google Shape;93;p18"/>
          <p:cNvPicPr preferRelativeResize="0"/>
          <p:nvPr/>
        </p:nvPicPr>
        <p:blipFill>
          <a:blip r:embed="rId3">
            <a:alphaModFix/>
          </a:blip>
          <a:stretch>
            <a:fillRect/>
          </a:stretch>
        </p:blipFill>
        <p:spPr>
          <a:xfrm>
            <a:off x="5111400" y="555450"/>
            <a:ext cx="4032600" cy="4032600"/>
          </a:xfrm>
          <a:prstGeom prst="rect">
            <a:avLst/>
          </a:prstGeom>
          <a:noFill/>
          <a:ln>
            <a:noFill/>
          </a:ln>
        </p:spPr>
      </p:pic>
      <p:sp>
        <p:nvSpPr>
          <p:cNvPr id="94" name="Google Shape;94;p18"/>
          <p:cNvSpPr txBox="1"/>
          <p:nvPr>
            <p:ph idx="1" type="body"/>
          </p:nvPr>
        </p:nvSpPr>
        <p:spPr>
          <a:xfrm>
            <a:off x="311700" y="952375"/>
            <a:ext cx="5686200" cy="33540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1000"/>
              </a:spcBef>
              <a:spcAft>
                <a:spcPts val="0"/>
              </a:spcAft>
              <a:buSzPts val="1600"/>
              <a:buChar char="●"/>
            </a:pPr>
            <a:r>
              <a:rPr lang="en" sz="1600"/>
              <a:t>NCPCA Coffee Socials - Sunday before the </a:t>
            </a:r>
            <a:r>
              <a:rPr lang="en" sz="1600"/>
              <a:t>monthly meeting at Proteus Brews.</a:t>
            </a:r>
            <a:endParaRPr sz="1600"/>
          </a:p>
          <a:p>
            <a:pPr indent="-330200" lvl="0" marL="457200" rtl="0" algn="l">
              <a:lnSpc>
                <a:spcPct val="100000"/>
              </a:lnSpc>
              <a:spcBef>
                <a:spcPts val="1600"/>
              </a:spcBef>
              <a:spcAft>
                <a:spcPts val="0"/>
              </a:spcAft>
              <a:buSzPts val="1600"/>
              <a:buChar char="●"/>
            </a:pPr>
            <a:r>
              <a:rPr lang="en" sz="1600"/>
              <a:t>Development and Events </a:t>
            </a:r>
            <a:r>
              <a:rPr lang="en" sz="1600"/>
              <a:t>committee</a:t>
            </a:r>
            <a:r>
              <a:rPr lang="en" sz="1600"/>
              <a:t> vacancies.</a:t>
            </a:r>
            <a:endParaRPr sz="1600"/>
          </a:p>
          <a:p>
            <a:pPr indent="-330200" lvl="0" marL="457200" rtl="0" algn="l">
              <a:lnSpc>
                <a:spcPct val="100000"/>
              </a:lnSpc>
              <a:spcBef>
                <a:spcPts val="1600"/>
              </a:spcBef>
              <a:spcAft>
                <a:spcPts val="0"/>
              </a:spcAft>
              <a:buSzPts val="1600"/>
              <a:buChar char="●"/>
            </a:pPr>
            <a:r>
              <a:rPr lang="en" sz="1600"/>
              <a:t>Please send any interest for open positions or general </a:t>
            </a:r>
            <a:r>
              <a:rPr lang="en" sz="1600"/>
              <a:t>inquiries</a:t>
            </a:r>
            <a:r>
              <a:rPr lang="en" sz="1600"/>
              <a:t> to NCPCivic@gmail.com</a:t>
            </a:r>
            <a:endParaRPr sz="1600"/>
          </a:p>
          <a:p>
            <a:pPr indent="0" lvl="0" marL="914400" rtl="0" algn="l">
              <a:lnSpc>
                <a:spcPct val="100000"/>
              </a:lnSpc>
              <a:spcBef>
                <a:spcPts val="1600"/>
              </a:spcBef>
              <a:spcAft>
                <a:spcPts val="0"/>
              </a:spcAft>
              <a:buNone/>
            </a:pPr>
            <a:r>
              <a:t/>
            </a:r>
            <a:endParaRPr sz="1600"/>
          </a:p>
          <a:p>
            <a:pPr indent="0" lvl="0" marL="914400" rtl="0" algn="l">
              <a:lnSpc>
                <a:spcPct val="100000"/>
              </a:lnSpc>
              <a:spcBef>
                <a:spcPts val="1600"/>
              </a:spcBef>
              <a:spcAft>
                <a:spcPts val="0"/>
              </a:spcAft>
              <a:buNone/>
            </a:pPr>
            <a:r>
              <a:t/>
            </a:r>
            <a:endParaRPr sz="1600"/>
          </a:p>
          <a:p>
            <a:pPr indent="0" lvl="0" marL="914400" rtl="0" algn="l">
              <a:lnSpc>
                <a:spcPct val="100000"/>
              </a:lnSpc>
              <a:spcBef>
                <a:spcPts val="1600"/>
              </a:spcBef>
              <a:spcAft>
                <a:spcPts val="0"/>
              </a:spcAft>
              <a:buNone/>
            </a:pPr>
            <a:r>
              <a:t/>
            </a:r>
            <a:endParaRPr sz="1600"/>
          </a:p>
          <a:p>
            <a:pPr indent="0" lvl="0" marL="914400" rtl="0" algn="l">
              <a:lnSpc>
                <a:spcPct val="100000"/>
              </a:lnSpc>
              <a:spcBef>
                <a:spcPts val="1600"/>
              </a:spcBef>
              <a:spcAft>
                <a:spcPts val="0"/>
              </a:spcAft>
              <a:buNone/>
            </a:pPr>
            <a:r>
              <a:t/>
            </a:r>
            <a:endParaRPr sz="1400"/>
          </a:p>
          <a:p>
            <a:pPr indent="0" lvl="0" marL="0" rtl="0" algn="l">
              <a:lnSpc>
                <a:spcPct val="100000"/>
              </a:lnSpc>
              <a:spcBef>
                <a:spcPts val="1600"/>
              </a:spcBef>
              <a:spcAft>
                <a:spcPts val="0"/>
              </a:spcAft>
              <a:buNone/>
            </a:pPr>
            <a:r>
              <a:t/>
            </a:r>
            <a:endParaRPr sz="1600"/>
          </a:p>
          <a:p>
            <a:pPr indent="0" lvl="0" marL="457200" rtl="0" algn="l">
              <a:lnSpc>
                <a:spcPct val="100000"/>
              </a:lnSpc>
              <a:spcBef>
                <a:spcPts val="1600"/>
              </a:spcBef>
              <a:spcAft>
                <a:spcPts val="0"/>
              </a:spcAft>
              <a:buNone/>
            </a:pPr>
            <a:r>
              <a:t/>
            </a:r>
            <a:endParaRPr sz="1600"/>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idx="1" type="body"/>
          </p:nvPr>
        </p:nvSpPr>
        <p:spPr>
          <a:xfrm>
            <a:off x="311700" y="1189000"/>
            <a:ext cx="4542600" cy="3354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900">
                <a:solidFill>
                  <a:srgbClr val="202124"/>
                </a:solidFill>
                <a:highlight>
                  <a:schemeClr val="lt1"/>
                </a:highlight>
                <a:latin typeface="Roboto"/>
                <a:ea typeface="Roboto"/>
                <a:cs typeface="Roboto"/>
                <a:sym typeface="Roboto"/>
              </a:rPr>
              <a:t>Childcare Task Force</a:t>
            </a:r>
            <a:endParaRPr b="1" sz="1900">
              <a:solidFill>
                <a:srgbClr val="202124"/>
              </a:solidFill>
              <a:highlight>
                <a:schemeClr val="lt1"/>
              </a:highlight>
              <a:latin typeface="Roboto"/>
              <a:ea typeface="Roboto"/>
              <a:cs typeface="Roboto"/>
              <a:sym typeface="Roboto"/>
            </a:endParaRPr>
          </a:p>
          <a:p>
            <a:pPr indent="-330200" lvl="0" marL="457200" rtl="0" algn="l">
              <a:lnSpc>
                <a:spcPct val="100000"/>
              </a:lnSpc>
              <a:spcBef>
                <a:spcPts val="1600"/>
              </a:spcBef>
              <a:spcAft>
                <a:spcPts val="0"/>
              </a:spcAft>
              <a:buClr>
                <a:srgbClr val="202124"/>
              </a:buClr>
              <a:buSzPts val="1600"/>
              <a:buFont typeface="Roboto"/>
              <a:buChar char="●"/>
            </a:pPr>
            <a:r>
              <a:rPr lang="en" sz="1600">
                <a:solidFill>
                  <a:srgbClr val="202124"/>
                </a:solidFill>
                <a:highlight>
                  <a:schemeClr val="lt1"/>
                </a:highlight>
                <a:latin typeface="Roboto"/>
                <a:ea typeface="Roboto"/>
                <a:cs typeface="Roboto"/>
                <a:sym typeface="Roboto"/>
              </a:rPr>
              <a:t>Established January 21, 2025.</a:t>
            </a:r>
            <a:endParaRPr sz="1600">
              <a:solidFill>
                <a:srgbClr val="202124"/>
              </a:solidFill>
              <a:highlight>
                <a:schemeClr val="lt1"/>
              </a:highlight>
              <a:latin typeface="Roboto"/>
              <a:ea typeface="Roboto"/>
              <a:cs typeface="Roboto"/>
              <a:sym typeface="Roboto"/>
            </a:endParaRPr>
          </a:p>
          <a:p>
            <a:pPr indent="-330200" lvl="0" marL="457200" rtl="0" algn="l">
              <a:lnSpc>
                <a:spcPct val="100000"/>
              </a:lnSpc>
              <a:spcBef>
                <a:spcPts val="0"/>
              </a:spcBef>
              <a:spcAft>
                <a:spcPts val="0"/>
              </a:spcAft>
              <a:buClr>
                <a:srgbClr val="202124"/>
              </a:buClr>
              <a:buSzPts val="1600"/>
              <a:buFont typeface="Roboto"/>
              <a:buChar char="●"/>
            </a:pPr>
            <a:r>
              <a:rPr lang="en" sz="1600">
                <a:solidFill>
                  <a:srgbClr val="202124"/>
                </a:solidFill>
                <a:highlight>
                  <a:schemeClr val="lt1"/>
                </a:highlight>
                <a:latin typeface="Roboto"/>
                <a:ea typeface="Roboto"/>
                <a:cs typeface="Roboto"/>
                <a:sym typeface="Roboto"/>
              </a:rPr>
              <a:t>Charge is to discuss and </a:t>
            </a:r>
            <a:r>
              <a:rPr lang="en" sz="1600">
                <a:solidFill>
                  <a:srgbClr val="202124"/>
                </a:solidFill>
                <a:highlight>
                  <a:schemeClr val="lt1"/>
                </a:highlight>
                <a:latin typeface="Roboto"/>
                <a:ea typeface="Roboto"/>
                <a:cs typeface="Roboto"/>
                <a:sym typeface="Roboto"/>
              </a:rPr>
              <a:t>identify</a:t>
            </a:r>
            <a:r>
              <a:rPr lang="en" sz="1600">
                <a:solidFill>
                  <a:srgbClr val="202124"/>
                </a:solidFill>
                <a:highlight>
                  <a:schemeClr val="lt1"/>
                </a:highlight>
                <a:latin typeface="Roboto"/>
                <a:ea typeface="Roboto"/>
                <a:cs typeface="Roboto"/>
                <a:sym typeface="Roboto"/>
              </a:rPr>
              <a:t> issues surrounding cost and </a:t>
            </a:r>
            <a:r>
              <a:rPr lang="en" sz="1600">
                <a:solidFill>
                  <a:srgbClr val="202124"/>
                </a:solidFill>
                <a:highlight>
                  <a:schemeClr val="lt1"/>
                </a:highlight>
                <a:latin typeface="Roboto"/>
                <a:ea typeface="Roboto"/>
                <a:cs typeface="Roboto"/>
                <a:sym typeface="Roboto"/>
              </a:rPr>
              <a:t>availability</a:t>
            </a:r>
            <a:r>
              <a:rPr lang="en" sz="1600">
                <a:solidFill>
                  <a:srgbClr val="202124"/>
                </a:solidFill>
                <a:highlight>
                  <a:schemeClr val="lt1"/>
                </a:highlight>
                <a:latin typeface="Roboto"/>
                <a:ea typeface="Roboto"/>
                <a:cs typeface="Roboto"/>
                <a:sym typeface="Roboto"/>
              </a:rPr>
              <a:t> of childcare in College Park.</a:t>
            </a:r>
            <a:endParaRPr sz="1600">
              <a:solidFill>
                <a:srgbClr val="202124"/>
              </a:solidFill>
              <a:highlight>
                <a:schemeClr val="lt1"/>
              </a:highlight>
              <a:latin typeface="Roboto"/>
              <a:ea typeface="Roboto"/>
              <a:cs typeface="Roboto"/>
              <a:sym typeface="Roboto"/>
            </a:endParaRPr>
          </a:p>
          <a:p>
            <a:pPr indent="-330200" lvl="0" marL="457200" rtl="0" algn="l">
              <a:lnSpc>
                <a:spcPct val="100000"/>
              </a:lnSpc>
              <a:spcBef>
                <a:spcPts val="0"/>
              </a:spcBef>
              <a:spcAft>
                <a:spcPts val="0"/>
              </a:spcAft>
              <a:buClr>
                <a:srgbClr val="202124"/>
              </a:buClr>
              <a:buSzPts val="1600"/>
              <a:buFont typeface="Roboto"/>
              <a:buChar char="●"/>
            </a:pPr>
            <a:r>
              <a:rPr lang="en" sz="1600">
                <a:solidFill>
                  <a:srgbClr val="202124"/>
                </a:solidFill>
                <a:highlight>
                  <a:schemeClr val="lt1"/>
                </a:highlight>
                <a:latin typeface="Roboto"/>
                <a:ea typeface="Roboto"/>
                <a:cs typeface="Roboto"/>
                <a:sym typeface="Roboto"/>
              </a:rPr>
              <a:t>Nine voting member. Each district represented.</a:t>
            </a:r>
            <a:endParaRPr sz="1600">
              <a:solidFill>
                <a:srgbClr val="202124"/>
              </a:solidFill>
              <a:highlight>
                <a:schemeClr val="lt1"/>
              </a:highlight>
              <a:latin typeface="Roboto"/>
              <a:ea typeface="Roboto"/>
              <a:cs typeface="Roboto"/>
              <a:sym typeface="Roboto"/>
            </a:endParaRPr>
          </a:p>
          <a:p>
            <a:pPr indent="0" lvl="0" marL="0" rtl="0" algn="l">
              <a:lnSpc>
                <a:spcPct val="100000"/>
              </a:lnSpc>
              <a:spcBef>
                <a:spcPts val="1600"/>
              </a:spcBef>
              <a:spcAft>
                <a:spcPts val="0"/>
              </a:spcAft>
              <a:buNone/>
            </a:pPr>
            <a:r>
              <a:rPr lang="en" sz="1600">
                <a:solidFill>
                  <a:srgbClr val="202124"/>
                </a:solidFill>
                <a:highlight>
                  <a:schemeClr val="lt1"/>
                </a:highlight>
                <a:latin typeface="Roboto"/>
                <a:ea typeface="Roboto"/>
                <a:cs typeface="Roboto"/>
                <a:sym typeface="Roboto"/>
              </a:rPr>
              <a:t>Staff Liaison: Bill Gardiner</a:t>
            </a:r>
            <a:endParaRPr sz="1600">
              <a:solidFill>
                <a:srgbClr val="202124"/>
              </a:solidFill>
              <a:highlight>
                <a:schemeClr val="lt1"/>
              </a:highlight>
              <a:latin typeface="Roboto"/>
              <a:ea typeface="Roboto"/>
              <a:cs typeface="Roboto"/>
              <a:sym typeface="Roboto"/>
            </a:endParaRPr>
          </a:p>
          <a:p>
            <a:pPr indent="0" lvl="0" marL="0" rtl="0" algn="l">
              <a:lnSpc>
                <a:spcPct val="100000"/>
              </a:lnSpc>
              <a:spcBef>
                <a:spcPts val="1600"/>
              </a:spcBef>
              <a:spcAft>
                <a:spcPts val="0"/>
              </a:spcAft>
              <a:buNone/>
            </a:pPr>
            <a:r>
              <a:rPr lang="en" sz="1600">
                <a:solidFill>
                  <a:srgbClr val="202124"/>
                </a:solidFill>
                <a:highlight>
                  <a:schemeClr val="lt1"/>
                </a:highlight>
                <a:latin typeface="Roboto"/>
                <a:ea typeface="Roboto"/>
                <a:cs typeface="Roboto"/>
                <a:sym typeface="Roboto"/>
              </a:rPr>
              <a:t>Email: bgardiner@collegeparkmd.gov</a:t>
            </a:r>
            <a:endParaRPr b="1"/>
          </a:p>
          <a:p>
            <a:pPr indent="0" lvl="0" marL="0" rtl="0" algn="l">
              <a:spcBef>
                <a:spcPts val="1600"/>
              </a:spcBef>
              <a:spcAft>
                <a:spcPts val="1600"/>
              </a:spcAft>
              <a:buNone/>
            </a:pPr>
            <a:r>
              <a:t/>
            </a:r>
            <a:endParaRPr b="1"/>
          </a:p>
        </p:txBody>
      </p:sp>
      <p:sp>
        <p:nvSpPr>
          <p:cNvPr id="100" name="Google Shape;100;p19"/>
          <p:cNvSpPr txBox="1"/>
          <p:nvPr>
            <p:ph type="title"/>
          </p:nvPr>
        </p:nvSpPr>
        <p:spPr>
          <a:xfrm>
            <a:off x="311700" y="245325"/>
            <a:ext cx="8520600" cy="1090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President Report</a:t>
            </a:r>
            <a:endParaRPr/>
          </a:p>
          <a:p>
            <a:pPr indent="0" lvl="0" marL="0" rtl="0" algn="l">
              <a:spcBef>
                <a:spcPts val="0"/>
              </a:spcBef>
              <a:spcAft>
                <a:spcPts val="0"/>
              </a:spcAft>
              <a:buNone/>
            </a:pPr>
            <a:r>
              <a:rPr b="1" lang="en" sz="2400" u="sng">
                <a:solidFill>
                  <a:srgbClr val="274E13"/>
                </a:solidFill>
              </a:rPr>
              <a:t>C</a:t>
            </a:r>
            <a:r>
              <a:rPr b="1" lang="en" sz="2400" u="sng">
                <a:solidFill>
                  <a:srgbClr val="274E13"/>
                </a:solidFill>
              </a:rPr>
              <a:t>ollege Park Community Corner</a:t>
            </a:r>
            <a:r>
              <a:rPr lang="en">
                <a:solidFill>
                  <a:srgbClr val="274E13"/>
                </a:solidFill>
              </a:rPr>
              <a:t> </a:t>
            </a:r>
            <a:endParaRPr>
              <a:solidFill>
                <a:srgbClr val="274E13"/>
              </a:solidFill>
            </a:endParaRPr>
          </a:p>
        </p:txBody>
      </p:sp>
      <p:pic>
        <p:nvPicPr>
          <p:cNvPr id="101" name="Google Shape;101;p19"/>
          <p:cNvPicPr preferRelativeResize="0"/>
          <p:nvPr/>
        </p:nvPicPr>
        <p:blipFill>
          <a:blip r:embed="rId3">
            <a:alphaModFix/>
          </a:blip>
          <a:stretch>
            <a:fillRect/>
          </a:stretch>
        </p:blipFill>
        <p:spPr>
          <a:xfrm>
            <a:off x="5748116" y="878401"/>
            <a:ext cx="2804501" cy="2804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idx="1" type="body"/>
          </p:nvPr>
        </p:nvSpPr>
        <p:spPr>
          <a:xfrm>
            <a:off x="352775" y="1335525"/>
            <a:ext cx="4542600" cy="33540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lang="en" sz="1600"/>
              <a:t>Continue checking your email for NCPCA updates.</a:t>
            </a:r>
            <a:endParaRPr sz="1600"/>
          </a:p>
          <a:p>
            <a:pPr indent="-330200" lvl="0" marL="457200" rtl="0" algn="l">
              <a:lnSpc>
                <a:spcPct val="100000"/>
              </a:lnSpc>
              <a:spcBef>
                <a:spcPts val="0"/>
              </a:spcBef>
              <a:spcAft>
                <a:spcPts val="0"/>
              </a:spcAft>
              <a:buSzPts val="1600"/>
              <a:buChar char="●"/>
            </a:pPr>
            <a:r>
              <a:rPr lang="en" sz="1600"/>
              <a:t>Email us any questions, concerns, or needs! Help us make this meeting the most meaningful it can be.</a:t>
            </a:r>
            <a:endParaRPr sz="1600"/>
          </a:p>
          <a:p>
            <a:pPr indent="-330200" lvl="0" marL="457200" rtl="0" algn="l">
              <a:lnSpc>
                <a:spcPct val="100000"/>
              </a:lnSpc>
              <a:spcBef>
                <a:spcPts val="0"/>
              </a:spcBef>
              <a:spcAft>
                <a:spcPts val="0"/>
              </a:spcAft>
              <a:buSzPts val="1600"/>
              <a:buChar char="●"/>
            </a:pPr>
            <a:r>
              <a:rPr lang="en" sz="1600">
                <a:solidFill>
                  <a:srgbClr val="202124"/>
                </a:solidFill>
                <a:highlight>
                  <a:srgbClr val="FFFFFF"/>
                </a:highlight>
                <a:latin typeface="Roboto"/>
                <a:ea typeface="Roboto"/>
                <a:cs typeface="Roboto"/>
                <a:sym typeface="Roboto"/>
              </a:rPr>
              <a:t>NCPCA Association (</a:t>
            </a:r>
            <a:r>
              <a:rPr lang="en" sz="1600" u="sng">
                <a:solidFill>
                  <a:schemeClr val="hlink"/>
                </a:solidFill>
                <a:highlight>
                  <a:srgbClr val="FFFFFF"/>
                </a:highlight>
                <a:latin typeface="Roboto"/>
                <a:ea typeface="Roboto"/>
                <a:cs typeface="Roboto"/>
                <a:sym typeface="Roboto"/>
                <a:hlinkClick r:id="rId3"/>
              </a:rPr>
              <a:t>ncpcivic@gmail.com</a:t>
            </a:r>
            <a:r>
              <a:rPr lang="en" sz="1600">
                <a:solidFill>
                  <a:srgbClr val="202124"/>
                </a:solidFill>
                <a:highlight>
                  <a:srgbClr val="FFFFFF"/>
                </a:highlight>
                <a:latin typeface="Roboto"/>
                <a:ea typeface="Roboto"/>
                <a:cs typeface="Roboto"/>
                <a:sym typeface="Roboto"/>
              </a:rPr>
              <a:t>)</a:t>
            </a:r>
            <a:endParaRPr b="1"/>
          </a:p>
          <a:p>
            <a:pPr indent="0" lvl="0" marL="0" rtl="0" algn="l">
              <a:spcBef>
                <a:spcPts val="1600"/>
              </a:spcBef>
              <a:spcAft>
                <a:spcPts val="0"/>
              </a:spcAft>
              <a:buNone/>
            </a:pPr>
            <a:r>
              <a:t/>
            </a:r>
            <a:endParaRPr b="1"/>
          </a:p>
          <a:p>
            <a:pPr indent="0" lvl="0" marL="0" rtl="0" algn="l">
              <a:spcBef>
                <a:spcPts val="1600"/>
              </a:spcBef>
              <a:spcAft>
                <a:spcPts val="1600"/>
              </a:spcAft>
              <a:buNone/>
            </a:pPr>
            <a:r>
              <a:t/>
            </a:r>
            <a:endParaRPr b="1"/>
          </a:p>
        </p:txBody>
      </p:sp>
      <p:sp>
        <p:nvSpPr>
          <p:cNvPr id="107" name="Google Shape;107;p2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Vice </a:t>
            </a:r>
            <a:r>
              <a:rPr lang="en"/>
              <a:t>President Report</a:t>
            </a:r>
            <a:endParaRPr/>
          </a:p>
        </p:txBody>
      </p:sp>
      <p:pic>
        <p:nvPicPr>
          <p:cNvPr id="108" name="Google Shape;108;p20"/>
          <p:cNvPicPr preferRelativeResize="0"/>
          <p:nvPr/>
        </p:nvPicPr>
        <p:blipFill>
          <a:blip r:embed="rId4">
            <a:alphaModFix/>
          </a:blip>
          <a:stretch>
            <a:fillRect/>
          </a:stretch>
        </p:blipFill>
        <p:spPr>
          <a:xfrm>
            <a:off x="4710850" y="555450"/>
            <a:ext cx="4032600" cy="4032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Treasurer Report</a:t>
            </a:r>
            <a:endParaRPr/>
          </a:p>
        </p:txBody>
      </p:sp>
      <p:graphicFrame>
        <p:nvGraphicFramePr>
          <p:cNvPr id="114" name="Google Shape;114;p21"/>
          <p:cNvGraphicFramePr/>
          <p:nvPr/>
        </p:nvGraphicFramePr>
        <p:xfrm>
          <a:off x="200650" y="2705185"/>
          <a:ext cx="3000000" cy="3000000"/>
        </p:xfrm>
        <a:graphic>
          <a:graphicData uri="http://schemas.openxmlformats.org/drawingml/2006/table">
            <a:tbl>
              <a:tblPr>
                <a:noFill/>
                <a:tableStyleId>{9833788E-FE22-4DCA-8EBB-F483110B2721}</a:tableStyleId>
              </a:tblPr>
              <a:tblGrid>
                <a:gridCol w="3078650"/>
                <a:gridCol w="996225"/>
              </a:tblGrid>
              <a:tr h="100000">
                <a:tc gridSpan="2">
                  <a:txBody>
                    <a:bodyPr/>
                    <a:lstStyle/>
                    <a:p>
                      <a:pPr indent="0" lvl="0" marL="0" rtl="0" algn="ctr">
                        <a:spcBef>
                          <a:spcPts val="0"/>
                        </a:spcBef>
                        <a:spcAft>
                          <a:spcPts val="0"/>
                        </a:spcAft>
                        <a:buNone/>
                      </a:pPr>
                      <a:r>
                        <a:rPr lang="en"/>
                        <a:t>SECU Savings Account*</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r>
              <a:tr h="396200">
                <a:tc>
                  <a:txBody>
                    <a:bodyPr/>
                    <a:lstStyle/>
                    <a:p>
                      <a:pPr indent="0" lvl="0" marL="0" rtl="0" algn="l">
                        <a:spcBef>
                          <a:spcPts val="0"/>
                        </a:spcBef>
                        <a:spcAft>
                          <a:spcPts val="0"/>
                        </a:spcAft>
                        <a:buNone/>
                      </a:pPr>
                      <a:r>
                        <a:rPr lang="en"/>
                        <a:t>Available Balance</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$336.43</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lang="en"/>
                        <a:t>Interest Paid YTD</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$0.99</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gridSpan="2">
                  <a:txBody>
                    <a:bodyPr/>
                    <a:lstStyle/>
                    <a:p>
                      <a:pPr indent="0" lvl="0" marL="0" rtl="0" algn="ctr">
                        <a:spcBef>
                          <a:spcPts val="0"/>
                        </a:spcBef>
                        <a:spcAft>
                          <a:spcPts val="0"/>
                        </a:spcAft>
                        <a:buNone/>
                      </a:pPr>
                      <a:r>
                        <a:rPr lang="en"/>
                        <a:t>Recent Transactions</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a:txBody>
                    <a:bodyPr/>
                    <a:lstStyle/>
                    <a:p>
                      <a:pPr indent="0" lvl="0" marL="0" rtl="0" algn="l">
                        <a:spcBef>
                          <a:spcPts val="0"/>
                        </a:spcBef>
                        <a:spcAft>
                          <a:spcPts val="0"/>
                        </a:spcAft>
                        <a:buNone/>
                      </a:pPr>
                      <a:r>
                        <a:rPr lang="en"/>
                        <a:t>Interest Credits 10/10</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$0.10</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115" name="Google Shape;115;p21"/>
          <p:cNvGraphicFramePr/>
          <p:nvPr/>
        </p:nvGraphicFramePr>
        <p:xfrm>
          <a:off x="200650" y="1225228"/>
          <a:ext cx="3000000" cy="3000000"/>
        </p:xfrm>
        <a:graphic>
          <a:graphicData uri="http://schemas.openxmlformats.org/drawingml/2006/table">
            <a:tbl>
              <a:tblPr>
                <a:noFill/>
                <a:tableStyleId>{9833788E-FE22-4DCA-8EBB-F483110B2721}</a:tableStyleId>
              </a:tblPr>
              <a:tblGrid>
                <a:gridCol w="2690750"/>
                <a:gridCol w="1384125"/>
              </a:tblGrid>
              <a:tr h="396200">
                <a:tc gridSpan="2">
                  <a:txBody>
                    <a:bodyPr/>
                    <a:lstStyle/>
                    <a:p>
                      <a:pPr indent="0" lvl="0" marL="0" rtl="0" algn="ctr">
                        <a:spcBef>
                          <a:spcPts val="0"/>
                        </a:spcBef>
                        <a:spcAft>
                          <a:spcPts val="0"/>
                        </a:spcAft>
                        <a:buNone/>
                      </a:pPr>
                      <a:r>
                        <a:rPr lang="en"/>
                        <a:t>SECU Checking Account*</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r>
              <a:tr h="396200">
                <a:tc>
                  <a:txBody>
                    <a:bodyPr/>
                    <a:lstStyle/>
                    <a:p>
                      <a:pPr indent="0" lvl="0" marL="0" rtl="0" algn="l">
                        <a:spcBef>
                          <a:spcPts val="0"/>
                        </a:spcBef>
                        <a:spcAft>
                          <a:spcPts val="0"/>
                        </a:spcAft>
                        <a:buNone/>
                      </a:pPr>
                      <a:r>
                        <a:rPr lang="en"/>
                        <a:t>Available Balance</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$1,182.76</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25">
                <a:tc gridSpan="2">
                  <a:txBody>
                    <a:bodyPr/>
                    <a:lstStyle/>
                    <a:p>
                      <a:pPr indent="0" lvl="0" marL="0" rtl="0" algn="l">
                        <a:spcBef>
                          <a:spcPts val="0"/>
                        </a:spcBef>
                        <a:spcAft>
                          <a:spcPts val="0"/>
                        </a:spcAft>
                        <a:buNone/>
                      </a:pPr>
                      <a:r>
                        <a:rPr lang="en"/>
                        <a:t>Recent transactions: mailchimp, zoom, dues</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sp>
        <p:nvSpPr>
          <p:cNvPr id="116" name="Google Shape;116;p21"/>
          <p:cNvSpPr txBox="1"/>
          <p:nvPr/>
        </p:nvSpPr>
        <p:spPr>
          <a:xfrm>
            <a:off x="200650" y="4670713"/>
            <a:ext cx="3249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*As of 7:00PM EST 11/13/2025</a:t>
            </a:r>
            <a:endParaRPr sz="1000">
              <a:latin typeface="Open Sans"/>
              <a:ea typeface="Open Sans"/>
              <a:cs typeface="Open Sans"/>
              <a:sym typeface="Open Sans"/>
            </a:endParaRPr>
          </a:p>
        </p:txBody>
      </p:sp>
      <p:sp>
        <p:nvSpPr>
          <p:cNvPr id="117" name="Google Shape;117;p21"/>
          <p:cNvSpPr txBox="1"/>
          <p:nvPr>
            <p:ph idx="1" type="body"/>
          </p:nvPr>
        </p:nvSpPr>
        <p:spPr>
          <a:xfrm>
            <a:off x="4401800" y="154200"/>
            <a:ext cx="4742100" cy="4835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t>Activities</a:t>
            </a:r>
            <a:endParaRPr sz="1600"/>
          </a:p>
          <a:p>
            <a:pPr indent="-330200" lvl="0" marL="457200" rtl="0" algn="l">
              <a:lnSpc>
                <a:spcPct val="115000"/>
              </a:lnSpc>
              <a:spcBef>
                <a:spcPts val="0"/>
              </a:spcBef>
              <a:spcAft>
                <a:spcPts val="0"/>
              </a:spcAft>
              <a:buSzPts val="1600"/>
              <a:buChar char="●"/>
            </a:pPr>
            <a:r>
              <a:rPr lang="en" sz="1600"/>
              <a:t>MailChimp monthly upgrade: $13</a:t>
            </a:r>
            <a:endParaRPr sz="1600"/>
          </a:p>
          <a:p>
            <a:pPr indent="-330200" lvl="0" marL="457200" rtl="0" algn="l">
              <a:lnSpc>
                <a:spcPct val="115000"/>
              </a:lnSpc>
              <a:spcBef>
                <a:spcPts val="0"/>
              </a:spcBef>
              <a:spcAft>
                <a:spcPts val="0"/>
              </a:spcAft>
              <a:buSzPts val="1600"/>
              <a:buChar char="●"/>
            </a:pPr>
            <a:r>
              <a:rPr lang="en" sz="1600"/>
              <a:t>Recurring charge: Annual Zoom Account renewal is $159.90 and renewed on 11/8</a:t>
            </a:r>
            <a:endParaRPr b="1" sz="1600"/>
          </a:p>
          <a:p>
            <a:pPr indent="-330200" lvl="0" marL="457200" rtl="0" algn="l">
              <a:lnSpc>
                <a:spcPct val="115000"/>
              </a:lnSpc>
              <a:spcBef>
                <a:spcPts val="0"/>
              </a:spcBef>
              <a:spcAft>
                <a:spcPts val="0"/>
              </a:spcAft>
              <a:buSzPts val="1600"/>
              <a:buChar char="●"/>
            </a:pPr>
            <a:r>
              <a:rPr lang="en" sz="1600"/>
              <a:t>NCPCA Board would like to eliminate membership dues</a:t>
            </a:r>
            <a:endParaRPr sz="1600"/>
          </a:p>
          <a:p>
            <a:pPr indent="-330200" lvl="0" marL="457200" rtl="0" algn="l">
              <a:lnSpc>
                <a:spcPct val="115000"/>
              </a:lnSpc>
              <a:spcBef>
                <a:spcPts val="0"/>
              </a:spcBef>
              <a:spcAft>
                <a:spcPts val="0"/>
              </a:spcAft>
              <a:buSzPts val="1600"/>
              <a:buChar char="●"/>
            </a:pPr>
            <a:r>
              <a:rPr lang="en" sz="1600"/>
              <a:t>Ongoing Reminder: ~$1000 of money in checking account is earmarked for Welcome Wagon activities</a:t>
            </a:r>
            <a:endParaRPr sz="1600"/>
          </a:p>
          <a:p>
            <a:pPr indent="-330200" lvl="1" marL="914400" rtl="0" algn="l">
              <a:lnSpc>
                <a:spcPct val="115000"/>
              </a:lnSpc>
              <a:spcBef>
                <a:spcPts val="0"/>
              </a:spcBef>
              <a:spcAft>
                <a:spcPts val="0"/>
              </a:spcAft>
              <a:buSzPts val="1600"/>
              <a:buChar char="○"/>
            </a:pPr>
            <a:r>
              <a:rPr lang="en" sz="1600"/>
              <a:t>The NCPCA Board is reviewing the language of the grant to ensure we can use it for community events</a:t>
            </a:r>
            <a:endParaRPr sz="1600"/>
          </a:p>
          <a:p>
            <a:pPr indent="-330200" lvl="0" marL="457200" rtl="0" algn="l">
              <a:lnSpc>
                <a:spcPct val="115000"/>
              </a:lnSpc>
              <a:spcBef>
                <a:spcPts val="0"/>
              </a:spcBef>
              <a:spcAft>
                <a:spcPts val="0"/>
              </a:spcAft>
              <a:buSzPts val="1600"/>
              <a:buChar char="●"/>
            </a:pPr>
            <a:r>
              <a:rPr lang="en" sz="1600"/>
              <a:t>Holiday Tree Decorating - </a:t>
            </a:r>
            <a:r>
              <a:rPr b="1" lang="en" sz="1600"/>
              <a:t>find a date!</a:t>
            </a:r>
            <a:endParaRPr b="1" sz="1600"/>
          </a:p>
          <a:p>
            <a:pPr indent="-330200" lvl="1" marL="914400" rtl="0" algn="l">
              <a:lnSpc>
                <a:spcPct val="115000"/>
              </a:lnSpc>
              <a:spcBef>
                <a:spcPts val="0"/>
              </a:spcBef>
              <a:spcAft>
                <a:spcPts val="0"/>
              </a:spcAft>
              <a:buSzPts val="1600"/>
              <a:buChar char="○"/>
            </a:pPr>
            <a:r>
              <a:rPr lang="en" sz="1600"/>
              <a:t>Coffee and hot cocoa from Proteus</a:t>
            </a:r>
            <a:endParaRPr sz="1600"/>
          </a:p>
          <a:p>
            <a:pPr indent="-330200" lvl="0" marL="457200" rtl="0" algn="l">
              <a:lnSpc>
                <a:spcPct val="115000"/>
              </a:lnSpc>
              <a:spcBef>
                <a:spcPts val="0"/>
              </a:spcBef>
              <a:spcAft>
                <a:spcPts val="0"/>
              </a:spcAft>
              <a:buSzPts val="1600"/>
              <a:buChar char="●"/>
            </a:pPr>
            <a:r>
              <a:rPr lang="en" sz="1600"/>
              <a:t>New Treasurer - Seeking a replacement to start training in the new year</a:t>
            </a:r>
            <a:endParaRPr sz="1600"/>
          </a:p>
          <a:p>
            <a:pPr indent="0" lvl="0" marL="0" rtl="0" algn="l">
              <a:lnSpc>
                <a:spcPct val="115000"/>
              </a:lnSpc>
              <a:spcBef>
                <a:spcPts val="0"/>
              </a:spcBef>
              <a:spcAft>
                <a:spcPts val="0"/>
              </a:spcAft>
              <a:buNone/>
            </a:pPr>
            <a:r>
              <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Secretary</a:t>
            </a:r>
            <a:r>
              <a:rPr lang="en"/>
              <a:t> Report</a:t>
            </a:r>
            <a:endParaRPr/>
          </a:p>
        </p:txBody>
      </p:sp>
      <p:sp>
        <p:nvSpPr>
          <p:cNvPr id="123" name="Google Shape;123;p22"/>
          <p:cNvSpPr txBox="1"/>
          <p:nvPr>
            <p:ph idx="1" type="body"/>
          </p:nvPr>
        </p:nvSpPr>
        <p:spPr>
          <a:xfrm>
            <a:off x="352775" y="1147225"/>
            <a:ext cx="4935900" cy="3542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Please be sure to state your name when addressing the membership, putting forward a motion, or seconding a motion to facilitate note-taking. </a:t>
            </a:r>
            <a:endParaRPr/>
          </a:p>
          <a:p>
            <a:pPr indent="-342900" lvl="0" marL="457200" rtl="0" algn="l">
              <a:lnSpc>
                <a:spcPct val="100000"/>
              </a:lnSpc>
              <a:spcBef>
                <a:spcPts val="1600"/>
              </a:spcBef>
              <a:spcAft>
                <a:spcPts val="0"/>
              </a:spcAft>
              <a:buSzPts val="1800"/>
              <a:buChar char="●"/>
            </a:pPr>
            <a:r>
              <a:rPr lang="en"/>
              <a:t>For those on Zoom: Please enter your full name into the chat to facilitate recording attendance.</a:t>
            </a:r>
            <a:endParaRPr/>
          </a:p>
          <a:p>
            <a:pPr indent="0" lvl="0" marL="457200" rtl="0" algn="l">
              <a:lnSpc>
                <a:spcPct val="100000"/>
              </a:lnSpc>
              <a:spcBef>
                <a:spcPts val="1600"/>
              </a:spcBef>
              <a:spcAft>
                <a:spcPts val="0"/>
              </a:spcAft>
              <a:buNone/>
            </a:pPr>
            <a:r>
              <a:t/>
            </a:r>
            <a:endParaRPr/>
          </a:p>
          <a:p>
            <a:pPr indent="0" lvl="0" marL="0" rtl="0" algn="l">
              <a:spcBef>
                <a:spcPts val="1600"/>
              </a:spcBef>
              <a:spcAft>
                <a:spcPts val="1600"/>
              </a:spcAft>
              <a:buNone/>
            </a:pPr>
            <a:r>
              <a:t/>
            </a:r>
            <a:endParaRPr/>
          </a:p>
        </p:txBody>
      </p:sp>
      <p:pic>
        <p:nvPicPr>
          <p:cNvPr id="124" name="Google Shape;124;p22"/>
          <p:cNvPicPr preferRelativeResize="0"/>
          <p:nvPr/>
        </p:nvPicPr>
        <p:blipFill>
          <a:blip r:embed="rId3">
            <a:alphaModFix/>
          </a:blip>
          <a:stretch>
            <a:fillRect/>
          </a:stretch>
        </p:blipFill>
        <p:spPr>
          <a:xfrm>
            <a:off x="4799700" y="555450"/>
            <a:ext cx="4032600" cy="4032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Developments Committee Director Report</a:t>
            </a:r>
            <a:endParaRPr/>
          </a:p>
        </p:txBody>
      </p:sp>
      <p:sp>
        <p:nvSpPr>
          <p:cNvPr id="130" name="Google Shape;130;p23"/>
          <p:cNvSpPr txBox="1"/>
          <p:nvPr>
            <p:ph idx="1" type="body"/>
          </p:nvPr>
        </p:nvSpPr>
        <p:spPr>
          <a:xfrm>
            <a:off x="475225" y="1217150"/>
            <a:ext cx="3943800" cy="3354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222222"/>
              </a:buClr>
              <a:buSzPts val="1400"/>
              <a:buFont typeface="Arial"/>
              <a:buChar char="●"/>
            </a:pPr>
            <a:r>
              <a:rPr lang="en" sz="1400">
                <a:solidFill>
                  <a:srgbClr val="222222"/>
                </a:solidFill>
                <a:highlight>
                  <a:srgbClr val="FFFFFF"/>
                </a:highlight>
                <a:latin typeface="Arial"/>
                <a:ea typeface="Arial"/>
                <a:cs typeface="Arial"/>
                <a:sym typeface="Arial"/>
              </a:rPr>
              <a:t>On Cherry Hill, roadway paving has been completed on 47</a:t>
            </a:r>
            <a:r>
              <a:rPr baseline="30000" lang="en" sz="1400">
                <a:solidFill>
                  <a:srgbClr val="222222"/>
                </a:solidFill>
                <a:highlight>
                  <a:srgbClr val="FFFFFF"/>
                </a:highlight>
                <a:latin typeface="Arial"/>
                <a:ea typeface="Arial"/>
                <a:cs typeface="Arial"/>
                <a:sym typeface="Arial"/>
              </a:rPr>
              <a:t>th</a:t>
            </a:r>
            <a:r>
              <a:rPr lang="en" sz="1400">
                <a:solidFill>
                  <a:srgbClr val="222222"/>
                </a:solidFill>
                <a:highlight>
                  <a:srgbClr val="FFFFFF"/>
                </a:highlight>
                <a:latin typeface="Arial"/>
                <a:ea typeface="Arial"/>
                <a:cs typeface="Arial"/>
                <a:sym typeface="Arial"/>
              </a:rPr>
              <a:t> Avenue and Austin Court by WSSC’s contractor. They returned to finish Kiernan Road and Park Drive. The City will continue to refrain from enforcing permit parking restrictions on 47</a:t>
            </a:r>
            <a:r>
              <a:rPr baseline="30000" lang="en" sz="1400">
                <a:solidFill>
                  <a:srgbClr val="222222"/>
                </a:solidFill>
                <a:highlight>
                  <a:srgbClr val="FFFFFF"/>
                </a:highlight>
                <a:latin typeface="Arial"/>
                <a:ea typeface="Arial"/>
                <a:cs typeface="Arial"/>
                <a:sym typeface="Arial"/>
              </a:rPr>
              <a:t>th</a:t>
            </a:r>
            <a:r>
              <a:rPr lang="en" sz="1400">
                <a:solidFill>
                  <a:srgbClr val="222222"/>
                </a:solidFill>
                <a:highlight>
                  <a:srgbClr val="FFFFFF"/>
                </a:highlight>
                <a:latin typeface="Arial"/>
                <a:ea typeface="Arial"/>
                <a:cs typeface="Arial"/>
                <a:sym typeface="Arial"/>
              </a:rPr>
              <a:t> Avenue to accommodate displaced vehicles. Parking restriction signage has been updated by WSSC.</a:t>
            </a:r>
            <a:endParaRPr sz="1400">
              <a:solidFill>
                <a:srgbClr val="222222"/>
              </a:solidFill>
              <a:highlight>
                <a:srgbClr val="FFFFFF"/>
              </a:highlight>
              <a:latin typeface="Arial"/>
              <a:ea typeface="Arial"/>
              <a:cs typeface="Arial"/>
              <a:sym typeface="Arial"/>
            </a:endParaRPr>
          </a:p>
          <a:p>
            <a:pPr indent="-317500" lvl="0" marL="457200" rtl="0" algn="l">
              <a:spcBef>
                <a:spcPts val="0"/>
              </a:spcBef>
              <a:spcAft>
                <a:spcPts val="0"/>
              </a:spcAft>
              <a:buClr>
                <a:srgbClr val="222222"/>
              </a:buClr>
              <a:buSzPts val="1400"/>
              <a:buFont typeface="Arial"/>
              <a:buChar char="●"/>
            </a:pPr>
            <a:r>
              <a:rPr lang="en" sz="1400">
                <a:solidFill>
                  <a:srgbClr val="222222"/>
                </a:solidFill>
                <a:highlight>
                  <a:srgbClr val="FFFFFF"/>
                </a:highlight>
                <a:latin typeface="Arial"/>
                <a:ea typeface="Arial"/>
                <a:cs typeface="Arial"/>
                <a:sym typeface="Arial"/>
              </a:rPr>
              <a:t>Additionally, the paving project on Indian Lane, Erie Street, Cree Lane, and 51</a:t>
            </a:r>
            <a:r>
              <a:rPr baseline="30000" lang="en" sz="1400">
                <a:solidFill>
                  <a:srgbClr val="222222"/>
                </a:solidFill>
                <a:highlight>
                  <a:srgbClr val="FFFFFF"/>
                </a:highlight>
                <a:latin typeface="Arial"/>
                <a:ea typeface="Arial"/>
                <a:cs typeface="Arial"/>
                <a:sym typeface="Arial"/>
              </a:rPr>
              <a:t>st</a:t>
            </a:r>
            <a:r>
              <a:rPr lang="en" sz="1400">
                <a:solidFill>
                  <a:srgbClr val="222222"/>
                </a:solidFill>
                <a:highlight>
                  <a:srgbClr val="FFFFFF"/>
                </a:highlight>
                <a:latin typeface="Arial"/>
                <a:ea typeface="Arial"/>
                <a:cs typeface="Arial"/>
                <a:sym typeface="Arial"/>
              </a:rPr>
              <a:t> Avenue was rescheduled for the week of 11/3 due to anticipated inclement weather next week</a:t>
            </a:r>
            <a:endParaRPr sz="1400">
              <a:solidFill>
                <a:srgbClr val="222222"/>
              </a:solidFill>
              <a:highlight>
                <a:srgbClr val="FFFFFF"/>
              </a:highlight>
              <a:latin typeface="Arial"/>
              <a:ea typeface="Arial"/>
              <a:cs typeface="Arial"/>
              <a:sym typeface="Arial"/>
            </a:endParaRPr>
          </a:p>
          <a:p>
            <a:pPr indent="0" lvl="0" marL="457200" rtl="0" algn="l">
              <a:spcBef>
                <a:spcPts val="0"/>
              </a:spcBef>
              <a:spcAft>
                <a:spcPts val="0"/>
              </a:spcAft>
              <a:buNone/>
            </a:pPr>
            <a:r>
              <a:t/>
            </a:r>
            <a:endParaRPr sz="1400"/>
          </a:p>
          <a:p>
            <a:pPr indent="0" lvl="0" marL="914400" rtl="0" algn="l">
              <a:spcBef>
                <a:spcPts val="1600"/>
              </a:spcBef>
              <a:spcAft>
                <a:spcPts val="0"/>
              </a:spcAft>
              <a:buNone/>
            </a:pPr>
            <a:r>
              <a:t/>
            </a:r>
            <a:endParaRPr sz="1400"/>
          </a:p>
          <a:p>
            <a:pPr indent="0" lvl="0" marL="0" rtl="0" algn="l">
              <a:spcBef>
                <a:spcPts val="1600"/>
              </a:spcBef>
              <a:spcAft>
                <a:spcPts val="0"/>
              </a:spcAft>
              <a:buNone/>
            </a:pPr>
            <a:r>
              <a:t/>
            </a:r>
            <a:endParaRPr sz="1400"/>
          </a:p>
          <a:p>
            <a:pPr indent="-342900" lvl="0" marL="457200" rtl="0" algn="l">
              <a:spcBef>
                <a:spcPts val="1600"/>
              </a:spcBef>
              <a:spcAft>
                <a:spcPts val="0"/>
              </a:spcAft>
              <a:buSzPts val="1800"/>
              <a:buChar char="●"/>
            </a:pPr>
            <a:r>
              <a:t/>
            </a:r>
            <a:endParaRPr/>
          </a:p>
        </p:txBody>
      </p:sp>
      <p:pic>
        <p:nvPicPr>
          <p:cNvPr id="131" name="Google Shape;131;p23"/>
          <p:cNvPicPr preferRelativeResize="0"/>
          <p:nvPr/>
        </p:nvPicPr>
        <p:blipFill>
          <a:blip r:embed="rId3">
            <a:alphaModFix/>
          </a:blip>
          <a:stretch>
            <a:fillRect/>
          </a:stretch>
        </p:blipFill>
        <p:spPr>
          <a:xfrm>
            <a:off x="4799700" y="877850"/>
            <a:ext cx="4032600" cy="4032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