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Economica"/>
      <p:regular r:id="rId28"/>
      <p:bold r:id="rId29"/>
      <p:italic r:id="rId30"/>
      <p:boldItalic r:id="rId31"/>
    </p:embeddedFont>
    <p:embeddedFont>
      <p:font typeface="Roboto"/>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7E82DE-FB50-4DA5-9B05-1C6228D08028}">
  <a:tblStyle styleId="{0A7E82DE-FB50-4DA5-9B05-1C6228D0802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Economica-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conomic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conomica-boldItalic.fntdata"/><Relationship Id="rId30" Type="http://schemas.openxmlformats.org/officeDocument/2006/relationships/font" Target="fonts/Economica-italic.fntdata"/><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6f8954bc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6f8954b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567221b4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e567221b4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7c4c06dfe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7c4c06dfe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1d32cc1a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1d32cc1a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af195f847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af195f847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4a56b1a9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4a56b1a9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7c4c06dfe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7c4c06dfe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50a930a5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050a930a5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7c4c06dfe6_0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7c4c06df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a2bdd3c6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a2bdd3c6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d908d9709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d908d9709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50496fc15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50496fc15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d49ad9aa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d49ad9aa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6f8954bc_0_1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6f8954b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1667943d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1667943d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50496fc15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50496fc1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3feb7991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3feb7991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1667943d1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1667943d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e4a6a3c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e4a6a3c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eb26a591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eb26a591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a2bdd3c69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a2bdd3c69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8" name="Shape 58"/>
        <p:cNvGrpSpPr/>
        <p:nvPr/>
      </p:nvGrpSpPr>
      <p:grpSpPr>
        <a:xfrm>
          <a:off x="0" y="0"/>
          <a:ext cx="0" cy="0"/>
          <a:chOff x="0" y="0"/>
          <a:chExt cx="0" cy="0"/>
        </a:xfrm>
      </p:grpSpPr>
      <p:sp>
        <p:nvSpPr>
          <p:cNvPr id="59" name="Google Shape;59;p13"/>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0" name="Google Shape;60;p13"/>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1" name="Google Shape;61;p13"/>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2" name="Google Shape;62;p1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1000">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5" name="Google Shape;65;p14"/>
          <p:cNvSpPr/>
          <p:nvPr>
            <p:ph idx="2" type="pic"/>
          </p:nvPr>
        </p:nvSpPr>
        <p:spPr>
          <a:xfrm>
            <a:off x="3887391" y="740569"/>
            <a:ext cx="4629300" cy="3655200"/>
          </a:xfrm>
          <a:prstGeom prst="rect">
            <a:avLst/>
          </a:prstGeom>
          <a:noFill/>
          <a:ln>
            <a:noFill/>
          </a:ln>
        </p:spPr>
      </p:sp>
      <p:sp>
        <p:nvSpPr>
          <p:cNvPr id="66" name="Google Shape;66;p1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600"/>
              </a:spcBef>
              <a:spcAft>
                <a:spcPts val="0"/>
              </a:spcAft>
              <a:buClr>
                <a:schemeClr val="dk1"/>
              </a:buClr>
              <a:buSzPts val="1100"/>
              <a:buNone/>
              <a:defRPr sz="1100"/>
            </a:lvl2pPr>
            <a:lvl3pPr indent="-228600" lvl="2" marL="1371600" rtl="0" algn="l">
              <a:lnSpc>
                <a:spcPct val="90000"/>
              </a:lnSpc>
              <a:spcBef>
                <a:spcPts val="1600"/>
              </a:spcBef>
              <a:spcAft>
                <a:spcPts val="0"/>
              </a:spcAft>
              <a:buClr>
                <a:schemeClr val="dk1"/>
              </a:buClr>
              <a:buSzPts val="900"/>
              <a:buNone/>
              <a:defRPr sz="900"/>
            </a:lvl3pPr>
            <a:lvl4pPr indent="-228600" lvl="3" marL="1828800" rtl="0" algn="l">
              <a:lnSpc>
                <a:spcPct val="90000"/>
              </a:lnSpc>
              <a:spcBef>
                <a:spcPts val="1600"/>
              </a:spcBef>
              <a:spcAft>
                <a:spcPts val="0"/>
              </a:spcAft>
              <a:buClr>
                <a:schemeClr val="dk1"/>
              </a:buClr>
              <a:buSzPts val="800"/>
              <a:buNone/>
              <a:defRPr sz="800"/>
            </a:lvl4pPr>
            <a:lvl5pPr indent="-228600" lvl="4" marL="2286000" rtl="0" algn="l">
              <a:lnSpc>
                <a:spcPct val="90000"/>
              </a:lnSpc>
              <a:spcBef>
                <a:spcPts val="1600"/>
              </a:spcBef>
              <a:spcAft>
                <a:spcPts val="0"/>
              </a:spcAft>
              <a:buClr>
                <a:schemeClr val="dk1"/>
              </a:buClr>
              <a:buSzPts val="800"/>
              <a:buNone/>
              <a:defRPr sz="800"/>
            </a:lvl5pPr>
            <a:lvl6pPr indent="-228600" lvl="5" marL="2743200" rtl="0" algn="l">
              <a:lnSpc>
                <a:spcPct val="90000"/>
              </a:lnSpc>
              <a:spcBef>
                <a:spcPts val="1600"/>
              </a:spcBef>
              <a:spcAft>
                <a:spcPts val="0"/>
              </a:spcAft>
              <a:buClr>
                <a:schemeClr val="dk1"/>
              </a:buClr>
              <a:buSzPts val="800"/>
              <a:buNone/>
              <a:defRPr sz="800"/>
            </a:lvl6pPr>
            <a:lvl7pPr indent="-228600" lvl="6" marL="3200400" rtl="0" algn="l">
              <a:lnSpc>
                <a:spcPct val="90000"/>
              </a:lnSpc>
              <a:spcBef>
                <a:spcPts val="1600"/>
              </a:spcBef>
              <a:spcAft>
                <a:spcPts val="0"/>
              </a:spcAft>
              <a:buClr>
                <a:schemeClr val="dk1"/>
              </a:buClr>
              <a:buSzPts val="800"/>
              <a:buNone/>
              <a:defRPr sz="800"/>
            </a:lvl7pPr>
            <a:lvl8pPr indent="-228600" lvl="7" marL="3657600" rtl="0" algn="l">
              <a:lnSpc>
                <a:spcPct val="90000"/>
              </a:lnSpc>
              <a:spcBef>
                <a:spcPts val="1600"/>
              </a:spcBef>
              <a:spcAft>
                <a:spcPts val="0"/>
              </a:spcAft>
              <a:buClr>
                <a:schemeClr val="dk1"/>
              </a:buClr>
              <a:buSzPts val="800"/>
              <a:buNone/>
              <a:defRPr sz="800"/>
            </a:lvl8pPr>
            <a:lvl9pPr indent="-228600" lvl="8" marL="4114800" rtl="0" algn="l">
              <a:lnSpc>
                <a:spcPct val="90000"/>
              </a:lnSpc>
              <a:spcBef>
                <a:spcPts val="1600"/>
              </a:spcBef>
              <a:spcAft>
                <a:spcPts val="1600"/>
              </a:spcAft>
              <a:buClr>
                <a:schemeClr val="dk1"/>
              </a:buClr>
              <a:buSzPts val="800"/>
              <a:buNone/>
              <a:defRPr sz="800"/>
            </a:lvl9pPr>
          </a:lstStyle>
          <a:p/>
        </p:txBody>
      </p:sp>
      <p:sp>
        <p:nvSpPr>
          <p:cNvPr id="67" name="Google Shape;6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8" name="Google Shape;6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9" name="Google Shape;6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mailto:NCPCivic@gmail.com" TargetMode="External"/><Relationship Id="rId4" Type="http://schemas.openxmlformats.org/officeDocument/2006/relationships/hyperlink" Target="https://www.collegeparkmd.gov/planning" TargetMode="External"/><Relationship Id="rId5" Type="http://schemas.openxmlformats.org/officeDocument/2006/relationships/hyperlink" Target="https://www.collegeparkmd.gov/projects" TargetMode="External"/><Relationship Id="rId6"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wisecities.us/" TargetMode="External"/><Relationship Id="rId4" Type="http://schemas.openxmlformats.org/officeDocument/2006/relationships/hyperlink" Target="https://wiseconnect.us/" TargetMode="External"/><Relationship Id="rId5" Type="http://schemas.openxmlformats.org/officeDocument/2006/relationships/hyperlink" Target="https://www.facebook.com/groups/cpwiseevents" TargetMode="External"/><Relationship Id="rId6" Type="http://schemas.openxmlformats.org/officeDocument/2006/relationships/hyperlink" Target="https://wiseconnect.us/listings/activities?location.address=college+park%2C+md&amp;location.radius=1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mailto:NCPCivic@gmail.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mailto:ncpcivic@gmail.com"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ctrTitle"/>
          </p:nvPr>
        </p:nvSpPr>
        <p:spPr>
          <a:xfrm>
            <a:off x="2515600" y="1444250"/>
            <a:ext cx="3583800" cy="153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NCPCA </a:t>
            </a:r>
            <a:endParaRPr/>
          </a:p>
          <a:p>
            <a:pPr indent="0" lvl="0" marL="0" rtl="0" algn="ctr">
              <a:spcBef>
                <a:spcPts val="0"/>
              </a:spcBef>
              <a:spcAft>
                <a:spcPts val="0"/>
              </a:spcAft>
              <a:buNone/>
            </a:pPr>
            <a:r>
              <a:rPr lang="en"/>
              <a:t>December Meeting</a:t>
            </a:r>
            <a:endParaRPr/>
          </a:p>
        </p:txBody>
      </p:sp>
      <p:sp>
        <p:nvSpPr>
          <p:cNvPr id="75" name="Google Shape;75;p15"/>
          <p:cNvSpPr txBox="1"/>
          <p:nvPr>
            <p:ph idx="1" type="subTitle"/>
          </p:nvPr>
        </p:nvSpPr>
        <p:spPr>
          <a:xfrm>
            <a:off x="3044700" y="3116575"/>
            <a:ext cx="30546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December 11th,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137" name="Google Shape;137;p24"/>
          <p:cNvSpPr txBox="1"/>
          <p:nvPr>
            <p:ph idx="1" type="body"/>
          </p:nvPr>
        </p:nvSpPr>
        <p:spPr>
          <a:xfrm>
            <a:off x="475225" y="1335525"/>
            <a:ext cx="39438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Position is currently vacant.</a:t>
            </a:r>
            <a:endParaRPr/>
          </a:p>
          <a:p>
            <a:pPr indent="-342900" lvl="0" marL="457200" rtl="0" algn="l">
              <a:spcBef>
                <a:spcPts val="0"/>
              </a:spcBef>
              <a:spcAft>
                <a:spcPts val="0"/>
              </a:spcAft>
              <a:buSzPts val="1800"/>
              <a:buChar char="●"/>
            </a:pPr>
            <a:r>
              <a:rPr lang="en"/>
              <a:t>Send email to </a:t>
            </a:r>
            <a:r>
              <a:rPr lang="en" u="sng">
                <a:solidFill>
                  <a:schemeClr val="hlink"/>
                </a:solidFill>
                <a:hlinkClick r:id="rId3"/>
              </a:rPr>
              <a:t>NCPCivic@gmail.com</a:t>
            </a:r>
            <a:r>
              <a:rPr lang="en"/>
              <a:t> if interested. Include a small blurb about your experience and why you’re interested in filling the vacancy.</a:t>
            </a:r>
            <a:endParaRPr/>
          </a:p>
          <a:p>
            <a:pPr indent="-342900" lvl="0" marL="457200" rtl="0" algn="l">
              <a:spcBef>
                <a:spcPts val="0"/>
              </a:spcBef>
              <a:spcAft>
                <a:spcPts val="0"/>
              </a:spcAft>
              <a:buSzPts val="1800"/>
              <a:buChar char="●"/>
            </a:pPr>
            <a:r>
              <a:rPr lang="en" u="sng">
                <a:solidFill>
                  <a:schemeClr val="hlink"/>
                </a:solidFill>
                <a:hlinkClick r:id="rId4"/>
              </a:rPr>
              <a:t>Department of Planning &amp; Community Development</a:t>
            </a:r>
            <a:endParaRPr/>
          </a:p>
          <a:p>
            <a:pPr indent="-342900" lvl="0" marL="457200" rtl="0" algn="l">
              <a:spcBef>
                <a:spcPts val="0"/>
              </a:spcBef>
              <a:spcAft>
                <a:spcPts val="0"/>
              </a:spcAft>
              <a:buSzPts val="1800"/>
              <a:buChar char="●"/>
            </a:pPr>
            <a:r>
              <a:rPr lang="en" u="sng">
                <a:solidFill>
                  <a:schemeClr val="hlink"/>
                </a:solidFill>
                <a:hlinkClick r:id="rId5"/>
              </a:rPr>
              <a:t>City Projects</a:t>
            </a:r>
            <a:endParaRPr/>
          </a:p>
        </p:txBody>
      </p:sp>
      <p:pic>
        <p:nvPicPr>
          <p:cNvPr id="138" name="Google Shape;138;p24"/>
          <p:cNvPicPr preferRelativeResize="0"/>
          <p:nvPr/>
        </p:nvPicPr>
        <p:blipFill>
          <a:blip r:embed="rId6">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144" name="Google Shape;144;p25"/>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336550" lvl="0" marL="457200" rtl="0" algn="l">
              <a:spcBef>
                <a:spcPts val="1600"/>
              </a:spcBef>
              <a:spcAft>
                <a:spcPts val="0"/>
              </a:spcAft>
              <a:buSzPts val="1700"/>
              <a:buChar char="●"/>
            </a:pPr>
            <a:r>
              <a:rPr b="1" lang="en" sz="1700"/>
              <a:t>Hollywood Farmers Market </a:t>
            </a:r>
            <a:r>
              <a:rPr lang="en" sz="1700"/>
              <a:t>- Saturday, 10am-2pm, Mom’s Parking Lot</a:t>
            </a:r>
            <a:endParaRPr sz="1700"/>
          </a:p>
          <a:p>
            <a:pPr indent="-336550" lvl="1" marL="914400" rtl="0" algn="l">
              <a:spcBef>
                <a:spcPts val="0"/>
              </a:spcBef>
              <a:spcAft>
                <a:spcPts val="0"/>
              </a:spcAft>
              <a:buSzPts val="1700"/>
              <a:buChar char="○"/>
            </a:pPr>
            <a:r>
              <a:rPr lang="en" sz="1700"/>
              <a:t>Food &amp; produce vendors</a:t>
            </a:r>
            <a:endParaRPr sz="1700"/>
          </a:p>
          <a:p>
            <a:pPr indent="-336550" lvl="1" marL="914400" rtl="0" algn="l">
              <a:spcBef>
                <a:spcPts val="0"/>
              </a:spcBef>
              <a:spcAft>
                <a:spcPts val="0"/>
              </a:spcAft>
              <a:buSzPts val="1700"/>
              <a:buChar char="○"/>
            </a:pPr>
            <a:r>
              <a:rPr lang="en" sz="1700"/>
              <a:t>Arts &amp; crafts</a:t>
            </a:r>
            <a:endParaRPr sz="1700"/>
          </a:p>
          <a:p>
            <a:pPr indent="-336550" lvl="1" marL="914400" rtl="0" algn="l">
              <a:spcBef>
                <a:spcPts val="0"/>
              </a:spcBef>
              <a:spcAft>
                <a:spcPts val="0"/>
              </a:spcAft>
              <a:buSzPts val="1700"/>
              <a:buChar char="○"/>
            </a:pPr>
            <a:r>
              <a:rPr lang="en" sz="1700"/>
              <a:t>Music</a:t>
            </a:r>
            <a:endParaRPr sz="1700"/>
          </a:p>
          <a:p>
            <a:pPr indent="-336550" lvl="1" marL="914400" rtl="0" algn="l">
              <a:spcBef>
                <a:spcPts val="0"/>
              </a:spcBef>
              <a:spcAft>
                <a:spcPts val="0"/>
              </a:spcAft>
              <a:buSzPts val="1700"/>
              <a:buChar char="○"/>
            </a:pPr>
            <a:r>
              <a:rPr lang="en" sz="1700"/>
              <a:t>Local businesses</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145" name="Google Shape;145;p25"/>
          <p:cNvPicPr preferRelativeResize="0"/>
          <p:nvPr/>
        </p:nvPicPr>
        <p:blipFill>
          <a:blip r:embed="rId3">
            <a:alphaModFix/>
          </a:blip>
          <a:stretch>
            <a:fillRect/>
          </a:stretch>
        </p:blipFill>
        <p:spPr>
          <a:xfrm>
            <a:off x="5329100" y="1155100"/>
            <a:ext cx="2963976" cy="3814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151" name="Google Shape;151;p26"/>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Community Tree Decoration</a:t>
            </a:r>
            <a:endParaRPr sz="1700"/>
          </a:p>
          <a:p>
            <a:pPr indent="0" lvl="0" marL="0" rtl="0" algn="l">
              <a:spcBef>
                <a:spcPts val="1600"/>
              </a:spcBef>
              <a:spcAft>
                <a:spcPts val="0"/>
              </a:spcAft>
              <a:buNone/>
            </a:pPr>
            <a:r>
              <a:rPr lang="en" sz="1700"/>
              <a:t>A special thanks to the Seniors, Dave Turley, and our wonderful community.</a:t>
            </a:r>
            <a:endParaRPr sz="1700"/>
          </a:p>
          <a:p>
            <a:pPr indent="0" lvl="0" marL="0" rtl="0" algn="l">
              <a:spcBef>
                <a:spcPts val="1600"/>
              </a:spcBef>
              <a:spcAft>
                <a:spcPts val="1600"/>
              </a:spcAft>
              <a:buNone/>
            </a:pPr>
            <a:r>
              <a:t/>
            </a:r>
            <a:endParaRPr sz="1700"/>
          </a:p>
        </p:txBody>
      </p:sp>
      <p:pic>
        <p:nvPicPr>
          <p:cNvPr id="152" name="Google Shape;152;p26"/>
          <p:cNvPicPr preferRelativeResize="0"/>
          <p:nvPr/>
        </p:nvPicPr>
        <p:blipFill>
          <a:blip r:embed="rId3">
            <a:alphaModFix/>
          </a:blip>
          <a:stretch>
            <a:fillRect/>
          </a:stretch>
        </p:blipFill>
        <p:spPr>
          <a:xfrm>
            <a:off x="5688800" y="978726"/>
            <a:ext cx="3017099" cy="4022750"/>
          </a:xfrm>
          <a:prstGeom prst="rect">
            <a:avLst/>
          </a:prstGeom>
          <a:noFill/>
          <a:ln>
            <a:noFill/>
          </a:ln>
        </p:spPr>
      </p:pic>
      <p:pic>
        <p:nvPicPr>
          <p:cNvPr id="153" name="Google Shape;153;p26"/>
          <p:cNvPicPr preferRelativeResize="0"/>
          <p:nvPr/>
        </p:nvPicPr>
        <p:blipFill>
          <a:blip r:embed="rId4">
            <a:alphaModFix/>
          </a:blip>
          <a:stretch>
            <a:fillRect/>
          </a:stretch>
        </p:blipFill>
        <p:spPr>
          <a:xfrm>
            <a:off x="352775" y="2571750"/>
            <a:ext cx="1807348" cy="2409797"/>
          </a:xfrm>
          <a:prstGeom prst="rect">
            <a:avLst/>
          </a:prstGeom>
          <a:noFill/>
          <a:ln>
            <a:noFill/>
          </a:ln>
        </p:spPr>
      </p:pic>
      <p:pic>
        <p:nvPicPr>
          <p:cNvPr id="154" name="Google Shape;154;p26"/>
          <p:cNvPicPr preferRelativeResize="0"/>
          <p:nvPr/>
        </p:nvPicPr>
        <p:blipFill>
          <a:blip r:embed="rId5">
            <a:alphaModFix/>
          </a:blip>
          <a:stretch>
            <a:fillRect/>
          </a:stretch>
        </p:blipFill>
        <p:spPr>
          <a:xfrm>
            <a:off x="2882150" y="2571750"/>
            <a:ext cx="1807348" cy="24097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160" name="Google Shape;160;p27"/>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0" lvl="0" marL="0" rtl="0" algn="l">
              <a:spcBef>
                <a:spcPts val="1600"/>
              </a:spcBef>
              <a:spcAft>
                <a:spcPts val="0"/>
              </a:spcAft>
              <a:buNone/>
            </a:pPr>
            <a:r>
              <a:rPr b="1" lang="en" sz="1700"/>
              <a:t>NCPCA Potluck </a:t>
            </a:r>
            <a:r>
              <a:rPr lang="en" sz="1700"/>
              <a:t>Thursday, December 11th, 8:30pm, Davis Hall</a:t>
            </a:r>
            <a:endParaRPr sz="1700"/>
          </a:p>
          <a:p>
            <a:pPr indent="-336550" lvl="0" marL="457200" rtl="0" algn="l">
              <a:spcBef>
                <a:spcPts val="1600"/>
              </a:spcBef>
              <a:spcAft>
                <a:spcPts val="0"/>
              </a:spcAft>
              <a:buSzPts val="1700"/>
              <a:buChar char="●"/>
            </a:pPr>
            <a:r>
              <a:rPr lang="en" sz="1700"/>
              <a:t>Continuing our annual tradition of celebrating North College Park during the holiday season. We’ll have food, drinks, and light refreshments. Swing by, say hi, grab some food, and mingle with members of our wonderful community.</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161" name="Google Shape;161;p27"/>
          <p:cNvPicPr preferRelativeResize="0"/>
          <p:nvPr/>
        </p:nvPicPr>
        <p:blipFill>
          <a:blip r:embed="rId3">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167" name="Google Shape;167;p28"/>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Lunar New Year Celebration</a:t>
            </a:r>
            <a:r>
              <a:rPr lang="en" sz="1700"/>
              <a:t> - Sunday, February 1st, 10:00 am - 1:00 pm at City Hall</a:t>
            </a:r>
            <a:endParaRPr sz="1700"/>
          </a:p>
          <a:p>
            <a:pPr indent="-336550" lvl="0" marL="1828800" rtl="0" algn="l">
              <a:spcBef>
                <a:spcPts val="1600"/>
              </a:spcBef>
              <a:spcAft>
                <a:spcPts val="0"/>
              </a:spcAft>
              <a:buSzPts val="1700"/>
              <a:buChar char="●"/>
            </a:pPr>
            <a:r>
              <a:rPr lang="en" sz="1700">
                <a:solidFill>
                  <a:srgbClr val="333333"/>
                </a:solidFill>
                <a:highlight>
                  <a:srgbClr val="FFFFFF"/>
                </a:highlight>
              </a:rPr>
              <a:t>Celebrate the vibrant culture and contributions of our Asian American community. This event will feature traditional music, dances, martial arts, drums, craft, child friendly </a:t>
            </a:r>
            <a:r>
              <a:rPr lang="en" sz="1700">
                <a:solidFill>
                  <a:srgbClr val="333333"/>
                </a:solidFill>
                <a:highlight>
                  <a:srgbClr val="FFFFFF"/>
                </a:highlight>
              </a:rPr>
              <a:t>activities</a:t>
            </a:r>
            <a:r>
              <a:rPr lang="en" sz="1700">
                <a:solidFill>
                  <a:srgbClr val="333333"/>
                </a:solidFill>
                <a:highlight>
                  <a:srgbClr val="FFFFFF"/>
                </a:highlight>
              </a:rPr>
              <a:t>, etc.</a:t>
            </a:r>
            <a:endParaRPr sz="1700">
              <a:solidFill>
                <a:srgbClr val="333333"/>
              </a:solidFill>
              <a:highlight>
                <a:srgbClr val="FFFFFF"/>
              </a:highlight>
            </a:endParaRPr>
          </a:p>
          <a:p>
            <a:pPr indent="0" lvl="0" marL="0" rtl="0" algn="l">
              <a:spcBef>
                <a:spcPts val="1600"/>
              </a:spcBef>
              <a:spcAft>
                <a:spcPts val="1600"/>
              </a:spcAft>
              <a:buNone/>
            </a:pPr>
            <a:r>
              <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173" name="Google Shape;173;p29"/>
          <p:cNvSpPr txBox="1"/>
          <p:nvPr>
            <p:ph idx="1" type="body"/>
          </p:nvPr>
        </p:nvSpPr>
        <p:spPr>
          <a:xfrm>
            <a:off x="311700" y="559575"/>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22222"/>
                </a:solidFill>
                <a:highlight>
                  <a:srgbClr val="FFFFFF"/>
                </a:highlight>
                <a:latin typeface="Arial"/>
                <a:ea typeface="Arial"/>
                <a:cs typeface="Arial"/>
                <a:sym typeface="Arial"/>
              </a:rPr>
              <a:t>Social Activities for Older Adults Launched by WISE Connect</a:t>
            </a:r>
            <a:endParaRPr b="1" sz="1100">
              <a:solidFill>
                <a:srgbClr val="222222"/>
              </a:solidFill>
              <a:highlight>
                <a:srgbClr val="FFFFFF"/>
              </a:highlight>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From coffee meetups to board games to art sessions, this group is free to join and welcomes you!</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WISE Connect (</a:t>
            </a:r>
            <a:r>
              <a:rPr lang="en" sz="12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www.wisecities.us</a:t>
            </a:r>
            <a:r>
              <a:rPr lang="en" sz="1200">
                <a:solidFill>
                  <a:srgbClr val="222222"/>
                </a:solidFill>
                <a:highlight>
                  <a:srgbClr val="FFFFFF"/>
                </a:highlight>
                <a:latin typeface="Arial"/>
                <a:ea typeface="Arial"/>
                <a:cs typeface="Arial"/>
                <a:sym typeface="Arial"/>
              </a:rPr>
              <a:t>) was founded by UMD alumni to foster connection, engagement, and fulfillment all life long. This year, the City of College Park is partnering with WISE Connect to offer social and recreational activities for residents over age 55.</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initiative engages local businesses to host the group, offering discounts and age-friendly setups. Participating businesses starting September include Proteus Brews, The Greene Turtle, The Board &amp; Brew, Sardi's, Dog Haus Biergarten, Shop Made in MD, Bowlero, Ledo Pizza, with more to come. Have a favorite spot to meet? Let the team know!</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Social connection is key to good health! Come meet new people, get special discounts, explore new places, and have fun! Rides to events will be arranged as needed to ensure transportation is not a barrier to participating.</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calendar of upcoming events can be found at </a:t>
            </a:r>
            <a:r>
              <a:rPr lang="en" sz="12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https://wiseconnect.us/</a:t>
            </a:r>
            <a:r>
              <a:rPr lang="en" sz="1200">
                <a:solidFill>
                  <a:srgbClr val="222222"/>
                </a:solidFill>
                <a:highlight>
                  <a:srgbClr val="FFFFFF"/>
                </a:highlight>
                <a:latin typeface="Arial"/>
                <a:ea typeface="Arial"/>
                <a:cs typeface="Arial"/>
                <a:sym typeface="Arial"/>
              </a:rPr>
              <a:t> or in the Facebook group at </a:t>
            </a:r>
            <a:r>
              <a:rPr lang="en" sz="1200" u="sng">
                <a:solidFill>
                  <a:srgbClr val="1155CC"/>
                </a:solidFill>
                <a:highlight>
                  <a:srgbClr val="FFFFFF"/>
                </a:highlight>
                <a:latin typeface="Arial"/>
                <a:ea typeface="Arial"/>
                <a:cs typeface="Arial"/>
                <a:sym typeface="Arial"/>
                <a:hlinkClick r:id="rId5">
                  <a:extLst>
                    <a:ext uri="{A12FA001-AC4F-418D-AE19-62706E023703}">
                      <ahyp:hlinkClr val="tx"/>
                    </a:ext>
                  </a:extLst>
                </a:hlinkClick>
              </a:rPr>
              <a:t>https://www.facebook.com/groups/cpwiseevents</a:t>
            </a:r>
            <a:r>
              <a:rPr lang="en" sz="1200">
                <a:solidFill>
                  <a:srgbClr val="222222"/>
                </a:solidFill>
                <a:highlight>
                  <a:srgbClr val="FFFFFF"/>
                </a:highlight>
                <a:latin typeface="Arial"/>
                <a:ea typeface="Arial"/>
                <a:cs typeface="Arial"/>
                <a:sym typeface="Arial"/>
              </a:rPr>
              <a:t>, as well as in the attached PDF.</a:t>
            </a:r>
            <a:endParaRPr sz="1200">
              <a:latin typeface="Arial"/>
              <a:ea typeface="Arial"/>
              <a:cs typeface="Arial"/>
              <a:sym typeface="Arial"/>
            </a:endParaRPr>
          </a:p>
          <a:p>
            <a:pPr indent="0" lvl="0" marL="0" rtl="0" algn="l">
              <a:spcBef>
                <a:spcPts val="1600"/>
              </a:spcBef>
              <a:spcAft>
                <a:spcPts val="0"/>
              </a:spcAft>
              <a:buNone/>
            </a:pPr>
            <a:r>
              <a:rPr lang="en" sz="1200">
                <a:solidFill>
                  <a:srgbClr val="222222"/>
                </a:solidFill>
                <a:highlight>
                  <a:srgbClr val="FFFFFF"/>
                </a:highlight>
                <a:latin typeface="Arial"/>
                <a:ea typeface="Arial"/>
                <a:cs typeface="Arial"/>
                <a:sym typeface="Arial"/>
              </a:rPr>
              <a:t>To sign up or ask questions, contact Marie Brodsky by email (</a:t>
            </a:r>
            <a:r>
              <a:rPr lang="en" sz="1200">
                <a:solidFill>
                  <a:srgbClr val="1155CC"/>
                </a:solidFill>
                <a:highlight>
                  <a:srgbClr val="FFFFFF"/>
                </a:highlight>
                <a:latin typeface="Arial"/>
                <a:ea typeface="Arial"/>
                <a:cs typeface="Arial"/>
                <a:sym typeface="Arial"/>
              </a:rPr>
              <a:t>marie@wiseconnect.us</a:t>
            </a:r>
            <a:r>
              <a:rPr lang="en" sz="1200">
                <a:solidFill>
                  <a:srgbClr val="222222"/>
                </a:solidFill>
                <a:highlight>
                  <a:srgbClr val="FFFFFF"/>
                </a:highlight>
                <a:latin typeface="Arial"/>
                <a:ea typeface="Arial"/>
                <a:cs typeface="Arial"/>
                <a:sym typeface="Arial"/>
              </a:rPr>
              <a:t>) or phone (571-354-6626).</a:t>
            </a:r>
            <a:endParaRPr sz="1200">
              <a:solidFill>
                <a:srgbClr val="222222"/>
              </a:solidFill>
              <a:highlight>
                <a:srgbClr val="FFFFFF"/>
              </a:highlight>
              <a:latin typeface="Arial"/>
              <a:ea typeface="Arial"/>
              <a:cs typeface="Arial"/>
              <a:sym typeface="Arial"/>
            </a:endParaRPr>
          </a:p>
          <a:p>
            <a:pPr indent="0" lvl="0" marL="0" rtl="0" algn="l">
              <a:spcBef>
                <a:spcPts val="1600"/>
              </a:spcBef>
              <a:spcAft>
                <a:spcPts val="1600"/>
              </a:spcAft>
              <a:buNone/>
            </a:pPr>
            <a:r>
              <a:rPr lang="en" sz="1200" u="sng">
                <a:solidFill>
                  <a:schemeClr val="hlink"/>
                </a:solidFill>
                <a:highlight>
                  <a:srgbClr val="FFFFFF"/>
                </a:highlight>
                <a:latin typeface="Arial"/>
                <a:ea typeface="Arial"/>
                <a:cs typeface="Arial"/>
                <a:sym typeface="Arial"/>
                <a:hlinkClick r:id="rId6"/>
              </a:rPr>
              <a:t>WISE December Events Calendar - College Park</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Events Committee Director</a:t>
            </a:r>
            <a:endParaRPr/>
          </a:p>
        </p:txBody>
      </p:sp>
      <p:sp>
        <p:nvSpPr>
          <p:cNvPr id="179" name="Google Shape;179;p30"/>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Position is currently vacant.</a:t>
            </a:r>
            <a:endParaRPr/>
          </a:p>
          <a:p>
            <a:pPr indent="-342900" lvl="0" marL="457200" rtl="0" algn="l">
              <a:spcBef>
                <a:spcPts val="0"/>
              </a:spcBef>
              <a:spcAft>
                <a:spcPts val="0"/>
              </a:spcAft>
              <a:buSzPts val="1800"/>
              <a:buChar char="●"/>
            </a:pPr>
            <a:r>
              <a:rPr lang="en"/>
              <a:t>Send email to </a:t>
            </a:r>
            <a:r>
              <a:rPr lang="en" u="sng">
                <a:solidFill>
                  <a:schemeClr val="accent5"/>
                </a:solidFill>
                <a:hlinkClick r:id="rId3">
                  <a:extLst>
                    <a:ext uri="{A12FA001-AC4F-418D-AE19-62706E023703}">
                      <ahyp:hlinkClr val="tx"/>
                    </a:ext>
                  </a:extLst>
                </a:hlinkClick>
              </a:rPr>
              <a:t>NCPCivic@gmail.com</a:t>
            </a:r>
            <a:r>
              <a:rPr lang="en"/>
              <a:t> if interested. Include a small blurb about your experience and why you’re interested in filling the vacancy.</a:t>
            </a:r>
            <a:endParaRPr/>
          </a:p>
          <a:p>
            <a:pPr indent="0" lvl="0" marL="457200" rtl="0" algn="l">
              <a:spcBef>
                <a:spcPts val="16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Shoppers Food Vacancy &amp; Potential Replacements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2000">
                <a:latin typeface="Open Sans"/>
                <a:ea typeface="Open Sans"/>
                <a:cs typeface="Open Sans"/>
                <a:sym typeface="Open Sans"/>
              </a:rPr>
              <a:t>Shoppers Food Vacancy &amp; Potential Replacements</a:t>
            </a:r>
            <a:endParaRPr sz="2000"/>
          </a:p>
        </p:txBody>
      </p:sp>
      <p:sp>
        <p:nvSpPr>
          <p:cNvPr id="190" name="Google Shape;190;p32"/>
          <p:cNvSpPr txBox="1"/>
          <p:nvPr>
            <p:ph idx="1" type="body"/>
          </p:nvPr>
        </p:nvSpPr>
        <p:spPr>
          <a:xfrm>
            <a:off x="311700" y="1147225"/>
            <a:ext cx="8520600" cy="3354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Closed November 8, 2025 after serving North College Park for years.</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Many reasons why, but owner UNFI has expressed a desire focus on distribution rather than retail grocery sales.</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Closed many additional locations in the areas surrounding PG County.</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The closure of Shoppers not only adversely impacts food availability in the immediate community, but creates a significant void in eliminating the primary “middle” grocery option in North College Park.</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Remaining grocery focused stores (not including convenience stores) in the area within 1 mile of Davis Hall are: Lidl, Mom’s Organic, Mundo Latino Market. Two of these three options are smaller, more niche-based grocers.</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The need for the city to replace Shoppers with another anchor grocer to stabilize affordable food options for the community is paramount in ensuring North College Park has adequate food availability for its residents.</a:t>
            </a:r>
            <a:endParaRPr sz="1200">
              <a:solidFill>
                <a:srgbClr val="222222"/>
              </a:solidFill>
              <a:highlight>
                <a:srgbClr val="FFFFFF"/>
              </a:highlight>
              <a:latin typeface="Arial"/>
              <a:ea typeface="Arial"/>
              <a:cs typeface="Arial"/>
              <a:sym typeface="Arial"/>
            </a:endParaRPr>
          </a:p>
          <a:p>
            <a:pPr indent="-304800" lvl="0" marL="457200" rtl="0" algn="l">
              <a:spcBef>
                <a:spcPts val="0"/>
              </a:spcBef>
              <a:spcAft>
                <a:spcPts val="0"/>
              </a:spcAft>
              <a:buClr>
                <a:srgbClr val="222222"/>
              </a:buClr>
              <a:buSzPts val="1200"/>
              <a:buFont typeface="Arial"/>
              <a:buChar char="●"/>
            </a:pPr>
            <a:r>
              <a:rPr lang="en" sz="1200">
                <a:solidFill>
                  <a:srgbClr val="222222"/>
                </a:solidFill>
                <a:highlight>
                  <a:srgbClr val="FFFFFF"/>
                </a:highlight>
                <a:latin typeface="Arial"/>
                <a:ea typeface="Arial"/>
                <a:cs typeface="Arial"/>
                <a:sym typeface="Arial"/>
              </a:rPr>
              <a:t>Are there any obstacles in securing another grocer? What discussions has  the city had with property management at College Park Marketplace? Have there been any proposed new tenants?</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4" name="Shape 194"/>
        <p:cNvGrpSpPr/>
        <p:nvPr/>
      </p:nvGrpSpPr>
      <p:grpSpPr>
        <a:xfrm>
          <a:off x="0" y="0"/>
          <a:ext cx="0" cy="0"/>
          <a:chOff x="0" y="0"/>
          <a:chExt cx="0" cy="0"/>
        </a:xfrm>
      </p:grpSpPr>
      <p:sp>
        <p:nvSpPr>
          <p:cNvPr id="195" name="Google Shape;195;p33"/>
          <p:cNvSpPr txBox="1"/>
          <p:nvPr>
            <p:ph idx="1" type="body"/>
          </p:nvPr>
        </p:nvSpPr>
        <p:spPr>
          <a:xfrm>
            <a:off x="332250" y="218850"/>
            <a:ext cx="8479500" cy="47058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t>Motion</a:t>
            </a:r>
            <a:endParaRPr sz="2400"/>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rPr lang="en"/>
              <a:t>I move that </a:t>
            </a:r>
            <a:r>
              <a:rPr lang="en"/>
              <a:t>. . .</a:t>
            </a:r>
            <a:endParaRPr/>
          </a:p>
          <a:p>
            <a:pPr indent="0" lvl="0" marL="457200" rtl="0" algn="l">
              <a:spcBef>
                <a:spcPts val="1600"/>
              </a:spcBef>
              <a:spcAft>
                <a:spcPts val="0"/>
              </a:spcAft>
              <a:buClr>
                <a:schemeClr val="dk1"/>
              </a:buClr>
              <a:buSzPts val="1100"/>
              <a:buFont typeface="Arial"/>
              <a:buNone/>
            </a:pPr>
            <a:r>
              <a:t/>
            </a:r>
            <a:endParaRPr/>
          </a:p>
          <a:p>
            <a:pPr indent="0" lvl="0" marL="457200" rtl="0" algn="ctr">
              <a:spcBef>
                <a:spcPts val="1600"/>
              </a:spcBef>
              <a:spcAft>
                <a:spcPts val="0"/>
              </a:spcAft>
              <a:buNone/>
            </a:pPr>
            <a:r>
              <a:t/>
            </a:r>
            <a:endParaRPr sz="2400"/>
          </a:p>
          <a:p>
            <a:pPr indent="0" lvl="0" marL="457200" rtl="0" algn="l">
              <a:spcBef>
                <a:spcPts val="1600"/>
              </a:spcBef>
              <a:spcAft>
                <a:spcPts val="0"/>
              </a:spcAft>
              <a:buNone/>
            </a:pPr>
            <a:r>
              <a:t/>
            </a:r>
            <a:endParaRPr sz="1700"/>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3921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81" name="Google Shape;81;p16"/>
          <p:cNvSpPr txBox="1"/>
          <p:nvPr>
            <p:ph idx="4294967295" type="body"/>
          </p:nvPr>
        </p:nvSpPr>
        <p:spPr>
          <a:xfrm>
            <a:off x="311700" y="1210450"/>
            <a:ext cx="6531600" cy="36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t>7:30 - Consent to Record, Call to Order, Agenda Approval, Minutes Approval</a:t>
            </a:r>
            <a:endParaRPr sz="1300"/>
          </a:p>
          <a:p>
            <a:pPr indent="0" lvl="0" marL="0" rtl="0" algn="l">
              <a:spcBef>
                <a:spcPts val="1600"/>
              </a:spcBef>
              <a:spcAft>
                <a:spcPts val="0"/>
              </a:spcAft>
              <a:buClr>
                <a:schemeClr val="dk1"/>
              </a:buClr>
              <a:buSzPts val="1100"/>
              <a:buFont typeface="Arial"/>
              <a:buNone/>
            </a:pPr>
            <a:r>
              <a:rPr lang="en" sz="1300"/>
              <a:t>7:35 - Officer Reports</a:t>
            </a:r>
            <a:endParaRPr sz="1300"/>
          </a:p>
          <a:p>
            <a:pPr indent="0" lvl="0" marL="0" rtl="0" algn="l">
              <a:spcBef>
                <a:spcPts val="1600"/>
              </a:spcBef>
              <a:spcAft>
                <a:spcPts val="0"/>
              </a:spcAft>
              <a:buClr>
                <a:schemeClr val="dk1"/>
              </a:buClr>
              <a:buSzPts val="1100"/>
              <a:buFont typeface="Arial"/>
              <a:buNone/>
            </a:pPr>
            <a:r>
              <a:rPr lang="en" sz="1300"/>
              <a:t>7:50 - Shoppers Food Vacancy &amp; Potential Replacements</a:t>
            </a:r>
            <a:endParaRPr sz="1300"/>
          </a:p>
          <a:p>
            <a:pPr indent="0" lvl="0" marL="0" rtl="0" algn="l">
              <a:spcBef>
                <a:spcPts val="1600"/>
              </a:spcBef>
              <a:spcAft>
                <a:spcPts val="0"/>
              </a:spcAft>
              <a:buClr>
                <a:schemeClr val="dk1"/>
              </a:buClr>
              <a:buSzPts val="1100"/>
              <a:buFont typeface="Arial"/>
              <a:buNone/>
            </a:pPr>
            <a:r>
              <a:rPr lang="en" sz="1300"/>
              <a:t>8:05 - </a:t>
            </a:r>
            <a:r>
              <a:rPr lang="en" sz="1300"/>
              <a:t>Unscheduled Motions and Announcements </a:t>
            </a:r>
            <a:endParaRPr sz="1300"/>
          </a:p>
          <a:p>
            <a:pPr indent="0" lvl="0" marL="0" rtl="0" algn="l">
              <a:spcBef>
                <a:spcPts val="1600"/>
              </a:spcBef>
              <a:spcAft>
                <a:spcPts val="0"/>
              </a:spcAft>
              <a:buClr>
                <a:schemeClr val="dk1"/>
              </a:buClr>
              <a:buSzPts val="1100"/>
              <a:buFont typeface="Arial"/>
              <a:buNone/>
            </a:pPr>
            <a:r>
              <a:rPr lang="en" sz="1300"/>
              <a:t>8:20 - </a:t>
            </a:r>
            <a:r>
              <a:rPr lang="en" sz="1300"/>
              <a:t>Motion to Adjourn</a:t>
            </a:r>
            <a:endParaRPr sz="1300"/>
          </a:p>
          <a:p>
            <a:pPr indent="0" lvl="0" marL="0" rtl="0" algn="l">
              <a:spcBef>
                <a:spcPts val="1600"/>
              </a:spcBef>
              <a:spcAft>
                <a:spcPts val="0"/>
              </a:spcAft>
              <a:buClr>
                <a:schemeClr val="dk1"/>
              </a:buClr>
              <a:buSzPts val="1100"/>
              <a:buFont typeface="Arial"/>
              <a:buNone/>
            </a:pPr>
            <a:r>
              <a:rPr lang="en" sz="1300"/>
              <a:t>8:30 - NCPCA Holiday Potluck (In-Person)</a:t>
            </a:r>
            <a:endParaRPr sz="1400"/>
          </a:p>
          <a:p>
            <a:pPr indent="0" lvl="0" marL="0" rtl="0" algn="l">
              <a:spcBef>
                <a:spcPts val="1600"/>
              </a:spcBef>
              <a:spcAft>
                <a:spcPts val="0"/>
              </a:spcAft>
              <a:buClr>
                <a:schemeClr val="dk1"/>
              </a:buClr>
              <a:buSzPts val="1100"/>
              <a:buFont typeface="Arial"/>
              <a:buNone/>
            </a:pPr>
            <a:r>
              <a:t/>
            </a:r>
            <a:endParaRPr sz="1600"/>
          </a:p>
          <a:p>
            <a:pPr indent="0" lvl="0" marL="0" rtl="0" algn="l">
              <a:lnSpc>
                <a:spcPct val="200000"/>
              </a:lnSpc>
              <a:spcBef>
                <a:spcPts val="160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Unscheduled Motions and Announcements</a:t>
            </a:r>
            <a:endParaRPr/>
          </a:p>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ph idx="4294967295" type="title"/>
          </p:nvPr>
        </p:nvSpPr>
        <p:spPr>
          <a:xfrm>
            <a:off x="311700" y="546000"/>
            <a:ext cx="8520600" cy="107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2"/>
                </a:solidFill>
              </a:rPr>
              <a:t>Our Next Meeting: January 8, 2026</a:t>
            </a:r>
            <a:endParaRPr>
              <a:solidFill>
                <a:schemeClr val="lt2"/>
              </a:solidFill>
            </a:endParaRPr>
          </a:p>
        </p:txBody>
      </p:sp>
      <p:sp>
        <p:nvSpPr>
          <p:cNvPr id="206" name="Google Shape;206;p35"/>
          <p:cNvSpPr txBox="1"/>
          <p:nvPr>
            <p:ph idx="4294967295" type="body"/>
          </p:nvPr>
        </p:nvSpPr>
        <p:spPr>
          <a:xfrm>
            <a:off x="311700" y="1740096"/>
            <a:ext cx="8520600" cy="543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 and</a:t>
            </a:r>
            <a:r>
              <a:rPr lang="en"/>
              <a:t> we’re so excited to see you </a:t>
            </a:r>
            <a:r>
              <a:rPr lang="en"/>
              <a:t>then</a:t>
            </a:r>
            <a:r>
              <a:rPr lang="en"/>
              <a:t>! </a:t>
            </a:r>
            <a:endParaRPr/>
          </a:p>
        </p:txBody>
      </p:sp>
      <p:pic>
        <p:nvPicPr>
          <p:cNvPr descr="Hands forming the shape of a heart around he sun at sunset" id="207" name="Google Shape;207;p35"/>
          <p:cNvPicPr preferRelativeResize="0"/>
          <p:nvPr/>
        </p:nvPicPr>
        <p:blipFill rotWithShape="1">
          <a:blip r:embed="rId3">
            <a:alphaModFix/>
          </a:blip>
          <a:srcRect b="0" l="8008" r="18043" t="16576"/>
          <a:stretch/>
        </p:blipFill>
        <p:spPr>
          <a:xfrm>
            <a:off x="3184201" y="2697675"/>
            <a:ext cx="2775600" cy="20880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148000"/>
            <a:ext cx="8520600" cy="153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Motion to Approve </a:t>
            </a:r>
            <a:endParaRPr/>
          </a:p>
          <a:p>
            <a:pPr indent="0" lvl="0" marL="0" rtl="0" algn="ctr">
              <a:spcBef>
                <a:spcPts val="0"/>
              </a:spcBef>
              <a:spcAft>
                <a:spcPts val="0"/>
              </a:spcAft>
              <a:buNone/>
            </a:pPr>
            <a:r>
              <a:rPr lang="en"/>
              <a:t>Minutes</a:t>
            </a:r>
            <a:endParaRPr/>
          </a:p>
        </p:txBody>
      </p:sp>
      <p:sp>
        <p:nvSpPr>
          <p:cNvPr id="87" name="Google Shape;87;p17"/>
          <p:cNvSpPr txBox="1"/>
          <p:nvPr/>
        </p:nvSpPr>
        <p:spPr>
          <a:xfrm>
            <a:off x="503825" y="1681900"/>
            <a:ext cx="8038500" cy="20124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I</a:t>
            </a:r>
            <a:r>
              <a:rPr lang="en" sz="1600">
                <a:solidFill>
                  <a:schemeClr val="dk1"/>
                </a:solidFill>
                <a:latin typeface="Open Sans"/>
                <a:ea typeface="Open Sans"/>
                <a:cs typeface="Open Sans"/>
                <a:sym typeface="Open Sans"/>
              </a:rPr>
              <a:t> move to approve the November minutes as posted on the NCPCA website and provided to members before this meeting.</a:t>
            </a:r>
            <a:endParaRPr sz="1600">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Clr>
                <a:schemeClr val="dk1"/>
              </a:buClr>
              <a:buSzPts val="1100"/>
              <a:buFont typeface="Arial"/>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12107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President Report</a:t>
            </a:r>
            <a:endParaRPr/>
          </a:p>
        </p:txBody>
      </p:sp>
      <p:pic>
        <p:nvPicPr>
          <p:cNvPr id="93" name="Google Shape;93;p18"/>
          <p:cNvPicPr preferRelativeResize="0"/>
          <p:nvPr/>
        </p:nvPicPr>
        <p:blipFill>
          <a:blip r:embed="rId3">
            <a:alphaModFix/>
          </a:blip>
          <a:stretch>
            <a:fillRect/>
          </a:stretch>
        </p:blipFill>
        <p:spPr>
          <a:xfrm>
            <a:off x="5111400" y="555450"/>
            <a:ext cx="4032600" cy="4032600"/>
          </a:xfrm>
          <a:prstGeom prst="rect">
            <a:avLst/>
          </a:prstGeom>
          <a:noFill/>
          <a:ln>
            <a:noFill/>
          </a:ln>
        </p:spPr>
      </p:pic>
      <p:sp>
        <p:nvSpPr>
          <p:cNvPr id="94" name="Google Shape;94;p18"/>
          <p:cNvSpPr txBox="1"/>
          <p:nvPr>
            <p:ph idx="1" type="body"/>
          </p:nvPr>
        </p:nvSpPr>
        <p:spPr>
          <a:xfrm>
            <a:off x="311700" y="952375"/>
            <a:ext cx="56862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1000"/>
              </a:spcBef>
              <a:spcAft>
                <a:spcPts val="0"/>
              </a:spcAft>
              <a:buSzPts val="1600"/>
              <a:buChar char="●"/>
            </a:pPr>
            <a:r>
              <a:rPr lang="en" sz="1600"/>
              <a:t>NCPCA Coffee Socials - Sunday before the </a:t>
            </a:r>
            <a:r>
              <a:rPr lang="en" sz="1600"/>
              <a:t>monthly meeting at Proteus Brews. Cancelled for December. Will resume January 4th.</a:t>
            </a:r>
            <a:endParaRPr sz="1600"/>
          </a:p>
          <a:p>
            <a:pPr indent="-330200" lvl="0" marL="457200" rtl="0" algn="l">
              <a:lnSpc>
                <a:spcPct val="100000"/>
              </a:lnSpc>
              <a:spcBef>
                <a:spcPts val="1600"/>
              </a:spcBef>
              <a:spcAft>
                <a:spcPts val="0"/>
              </a:spcAft>
              <a:buSzPts val="1600"/>
              <a:buChar char="●"/>
            </a:pPr>
            <a:r>
              <a:rPr lang="en" sz="1600"/>
              <a:t>Treasurer, Development, and Events </a:t>
            </a:r>
            <a:r>
              <a:rPr lang="en" sz="1600"/>
              <a:t>committee</a:t>
            </a:r>
            <a:r>
              <a:rPr lang="en" sz="1600"/>
              <a:t> vacancies.</a:t>
            </a:r>
            <a:endParaRPr sz="1600"/>
          </a:p>
          <a:p>
            <a:pPr indent="-330200" lvl="0" marL="457200" rtl="0" algn="l">
              <a:lnSpc>
                <a:spcPct val="100000"/>
              </a:lnSpc>
              <a:spcBef>
                <a:spcPts val="1600"/>
              </a:spcBef>
              <a:spcAft>
                <a:spcPts val="0"/>
              </a:spcAft>
              <a:buSzPts val="1600"/>
              <a:buChar char="●"/>
            </a:pPr>
            <a:r>
              <a:rPr lang="en" sz="1600"/>
              <a:t>Please send any interest for open positions or general </a:t>
            </a:r>
            <a:r>
              <a:rPr lang="en" sz="1600"/>
              <a:t>inquiries</a:t>
            </a:r>
            <a:r>
              <a:rPr lang="en" sz="1600"/>
              <a:t> to NCPCivic@gmail.com</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400"/>
          </a:p>
          <a:p>
            <a:pPr indent="0" lvl="0" marL="0" rtl="0" algn="l">
              <a:lnSpc>
                <a:spcPct val="100000"/>
              </a:lnSpc>
              <a:spcBef>
                <a:spcPts val="1600"/>
              </a:spcBef>
              <a:spcAft>
                <a:spcPts val="0"/>
              </a:spcAft>
              <a:buNone/>
            </a:pPr>
            <a:r>
              <a:t/>
            </a:r>
            <a:endParaRPr sz="1600"/>
          </a:p>
          <a:p>
            <a:pPr indent="0" lvl="0" marL="457200" rtl="0" algn="l">
              <a:lnSpc>
                <a:spcPct val="100000"/>
              </a:lnSpc>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idx="1" type="body"/>
          </p:nvPr>
        </p:nvSpPr>
        <p:spPr>
          <a:xfrm>
            <a:off x="311700" y="1189000"/>
            <a:ext cx="4542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rgbClr val="202124"/>
                </a:solidFill>
                <a:highlight>
                  <a:schemeClr val="lt1"/>
                </a:highlight>
                <a:latin typeface="Roboto"/>
                <a:ea typeface="Roboto"/>
                <a:cs typeface="Roboto"/>
                <a:sym typeface="Roboto"/>
              </a:rPr>
              <a:t>Affordable Housing Task Force</a:t>
            </a:r>
            <a:endParaRPr b="1" sz="1900">
              <a:solidFill>
                <a:srgbClr val="202124"/>
              </a:solidFill>
              <a:highlight>
                <a:schemeClr val="lt1"/>
              </a:highlight>
              <a:latin typeface="Roboto"/>
              <a:ea typeface="Roboto"/>
              <a:cs typeface="Roboto"/>
              <a:sym typeface="Roboto"/>
            </a:endParaRPr>
          </a:p>
          <a:p>
            <a:pPr indent="-330200" lvl="0" marL="457200" rtl="0" algn="l">
              <a:lnSpc>
                <a:spcPct val="100000"/>
              </a:lnSpc>
              <a:spcBef>
                <a:spcPts val="1600"/>
              </a:spcBef>
              <a:spcAft>
                <a:spcPts val="0"/>
              </a:spcAft>
              <a:buClr>
                <a:srgbClr val="202124"/>
              </a:buClr>
              <a:buSzPts val="1600"/>
              <a:buFont typeface="Roboto"/>
              <a:buChar char="●"/>
            </a:pPr>
            <a:r>
              <a:rPr lang="en" sz="1600">
                <a:solidFill>
                  <a:srgbClr val="202124"/>
                </a:solidFill>
                <a:highlight>
                  <a:schemeClr val="lt1"/>
                </a:highlight>
                <a:latin typeface="Roboto"/>
                <a:ea typeface="Roboto"/>
                <a:cs typeface="Roboto"/>
                <a:sym typeface="Roboto"/>
              </a:rPr>
              <a:t>Established April 8, 2025.</a:t>
            </a:r>
            <a:endParaRPr sz="1600">
              <a:solidFill>
                <a:srgbClr val="202124"/>
              </a:solidFill>
              <a:highlight>
                <a:schemeClr val="lt1"/>
              </a:highlight>
              <a:latin typeface="Roboto"/>
              <a:ea typeface="Roboto"/>
              <a:cs typeface="Roboto"/>
              <a:sym typeface="Roboto"/>
            </a:endParaRPr>
          </a:p>
          <a:p>
            <a:pPr indent="-330200" lvl="0" marL="457200" rtl="0" algn="l">
              <a:lnSpc>
                <a:spcPct val="100000"/>
              </a:lnSpc>
              <a:spcBef>
                <a:spcPts val="0"/>
              </a:spcBef>
              <a:spcAft>
                <a:spcPts val="0"/>
              </a:spcAft>
              <a:buClr>
                <a:srgbClr val="202124"/>
              </a:buClr>
              <a:buSzPts val="1600"/>
              <a:buFont typeface="Roboto"/>
              <a:buChar char="●"/>
            </a:pPr>
            <a:r>
              <a:rPr lang="en" sz="1600">
                <a:solidFill>
                  <a:srgbClr val="202124"/>
                </a:solidFill>
                <a:highlight>
                  <a:schemeClr val="lt1"/>
                </a:highlight>
                <a:latin typeface="Roboto"/>
                <a:ea typeface="Roboto"/>
                <a:cs typeface="Roboto"/>
                <a:sym typeface="Roboto"/>
              </a:rPr>
              <a:t>Several </a:t>
            </a:r>
            <a:r>
              <a:rPr lang="en" sz="1600">
                <a:solidFill>
                  <a:srgbClr val="202124"/>
                </a:solidFill>
                <a:highlight>
                  <a:schemeClr val="lt1"/>
                </a:highlight>
                <a:latin typeface="Roboto"/>
                <a:ea typeface="Roboto"/>
                <a:cs typeface="Roboto"/>
                <a:sym typeface="Roboto"/>
              </a:rPr>
              <a:t>charged</a:t>
            </a:r>
            <a:r>
              <a:rPr lang="en" sz="1600">
                <a:solidFill>
                  <a:srgbClr val="202124"/>
                </a:solidFill>
                <a:highlight>
                  <a:schemeClr val="lt1"/>
                </a:highlight>
                <a:latin typeface="Roboto"/>
                <a:ea typeface="Roboto"/>
                <a:cs typeface="Roboto"/>
                <a:sym typeface="Roboto"/>
              </a:rPr>
              <a:t> aimed at addressing housing </a:t>
            </a:r>
            <a:r>
              <a:rPr lang="en" sz="1600">
                <a:solidFill>
                  <a:srgbClr val="202124"/>
                </a:solidFill>
                <a:highlight>
                  <a:schemeClr val="lt1"/>
                </a:highlight>
                <a:latin typeface="Roboto"/>
                <a:ea typeface="Roboto"/>
                <a:cs typeface="Roboto"/>
                <a:sym typeface="Roboto"/>
              </a:rPr>
              <a:t>availability</a:t>
            </a:r>
            <a:r>
              <a:rPr lang="en" sz="1600">
                <a:solidFill>
                  <a:srgbClr val="202124"/>
                </a:solidFill>
                <a:highlight>
                  <a:schemeClr val="lt1"/>
                </a:highlight>
                <a:latin typeface="Roboto"/>
                <a:ea typeface="Roboto"/>
                <a:cs typeface="Roboto"/>
                <a:sym typeface="Roboto"/>
              </a:rPr>
              <a:t> and affordability throughout the City.</a:t>
            </a:r>
            <a:endParaRPr sz="1600">
              <a:solidFill>
                <a:srgbClr val="202124"/>
              </a:solidFill>
              <a:highlight>
                <a:schemeClr val="lt1"/>
              </a:highlight>
              <a:latin typeface="Roboto"/>
              <a:ea typeface="Roboto"/>
              <a:cs typeface="Roboto"/>
              <a:sym typeface="Roboto"/>
            </a:endParaRPr>
          </a:p>
          <a:p>
            <a:pPr indent="-330200" lvl="0" marL="457200" rtl="0" algn="l">
              <a:lnSpc>
                <a:spcPct val="100000"/>
              </a:lnSpc>
              <a:spcBef>
                <a:spcPts val="0"/>
              </a:spcBef>
              <a:spcAft>
                <a:spcPts val="0"/>
              </a:spcAft>
              <a:buClr>
                <a:srgbClr val="202124"/>
              </a:buClr>
              <a:buSzPts val="1600"/>
              <a:buFont typeface="Roboto"/>
              <a:buChar char="●"/>
            </a:pPr>
            <a:r>
              <a:rPr lang="en" sz="1600">
                <a:solidFill>
                  <a:srgbClr val="202124"/>
                </a:solidFill>
                <a:highlight>
                  <a:schemeClr val="lt1"/>
                </a:highlight>
                <a:latin typeface="Roboto"/>
                <a:ea typeface="Roboto"/>
                <a:cs typeface="Roboto"/>
                <a:sym typeface="Roboto"/>
              </a:rPr>
              <a:t>Ten voting members with one member of the Age-Friendly Livable Community Work Group.</a:t>
            </a:r>
            <a:endParaRPr sz="1600">
              <a:solidFill>
                <a:srgbClr val="202124"/>
              </a:solidFill>
              <a:highlight>
                <a:schemeClr val="lt1"/>
              </a:highlight>
              <a:latin typeface="Roboto"/>
              <a:ea typeface="Roboto"/>
              <a:cs typeface="Roboto"/>
              <a:sym typeface="Roboto"/>
            </a:endParaRPr>
          </a:p>
          <a:p>
            <a:pPr indent="-330200" lvl="0" marL="457200" rtl="0" algn="l">
              <a:lnSpc>
                <a:spcPct val="100000"/>
              </a:lnSpc>
              <a:spcBef>
                <a:spcPts val="0"/>
              </a:spcBef>
              <a:spcAft>
                <a:spcPts val="0"/>
              </a:spcAft>
              <a:buClr>
                <a:srgbClr val="202124"/>
              </a:buClr>
              <a:buSzPts val="1600"/>
              <a:buFont typeface="Roboto"/>
              <a:buChar char="●"/>
            </a:pPr>
            <a:r>
              <a:rPr lang="en" sz="1600">
                <a:solidFill>
                  <a:srgbClr val="202124"/>
                </a:solidFill>
                <a:highlight>
                  <a:schemeClr val="lt1"/>
                </a:highlight>
                <a:latin typeface="Roboto"/>
                <a:ea typeface="Roboto"/>
                <a:cs typeface="Roboto"/>
                <a:sym typeface="Roboto"/>
              </a:rPr>
              <a:t>Final report due to City December 31st.</a:t>
            </a:r>
            <a:endParaRPr sz="1600">
              <a:solidFill>
                <a:srgbClr val="202124"/>
              </a:solidFill>
              <a:highlight>
                <a:schemeClr val="lt1"/>
              </a:highlight>
              <a:latin typeface="Roboto"/>
              <a:ea typeface="Roboto"/>
              <a:cs typeface="Roboto"/>
              <a:sym typeface="Roboto"/>
            </a:endParaRPr>
          </a:p>
          <a:p>
            <a:pPr indent="-330200" lvl="0" marL="457200" rtl="0" algn="l">
              <a:lnSpc>
                <a:spcPct val="100000"/>
              </a:lnSpc>
              <a:spcBef>
                <a:spcPts val="0"/>
              </a:spcBef>
              <a:spcAft>
                <a:spcPts val="0"/>
              </a:spcAft>
              <a:buClr>
                <a:srgbClr val="202124"/>
              </a:buClr>
              <a:buSzPts val="1600"/>
              <a:buFont typeface="Roboto"/>
              <a:buChar char="●"/>
            </a:pPr>
            <a:r>
              <a:rPr lang="en" sz="1600">
                <a:solidFill>
                  <a:srgbClr val="202124"/>
                </a:solidFill>
                <a:highlight>
                  <a:schemeClr val="lt1"/>
                </a:highlight>
                <a:latin typeface="Roboto"/>
                <a:ea typeface="Roboto"/>
                <a:cs typeface="Roboto"/>
                <a:sym typeface="Roboto"/>
              </a:rPr>
              <a:t>Staff Liaison: Moira Abernathy</a:t>
            </a:r>
            <a:endParaRPr sz="16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rPr lang="en" sz="1600">
                <a:solidFill>
                  <a:srgbClr val="202124"/>
                </a:solidFill>
                <a:highlight>
                  <a:schemeClr val="lt1"/>
                </a:highlight>
                <a:latin typeface="Roboto"/>
                <a:ea typeface="Roboto"/>
                <a:cs typeface="Roboto"/>
                <a:sym typeface="Roboto"/>
              </a:rPr>
              <a:t>Email: mabernathy@collegeparkmd.gov</a:t>
            </a:r>
            <a:endParaRPr b="1"/>
          </a:p>
          <a:p>
            <a:pPr indent="0" lvl="0" marL="0" rtl="0" algn="l">
              <a:spcBef>
                <a:spcPts val="1600"/>
              </a:spcBef>
              <a:spcAft>
                <a:spcPts val="1600"/>
              </a:spcAft>
              <a:buNone/>
            </a:pPr>
            <a:r>
              <a:t/>
            </a:r>
            <a:endParaRPr b="1"/>
          </a:p>
        </p:txBody>
      </p:sp>
      <p:sp>
        <p:nvSpPr>
          <p:cNvPr id="100" name="Google Shape;100;p19"/>
          <p:cNvSpPr txBox="1"/>
          <p:nvPr>
            <p:ph type="title"/>
          </p:nvPr>
        </p:nvSpPr>
        <p:spPr>
          <a:xfrm>
            <a:off x="311700" y="245325"/>
            <a:ext cx="8520600" cy="109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President Report</a:t>
            </a:r>
            <a:endParaRPr/>
          </a:p>
          <a:p>
            <a:pPr indent="0" lvl="0" marL="0" rtl="0" algn="l">
              <a:spcBef>
                <a:spcPts val="0"/>
              </a:spcBef>
              <a:spcAft>
                <a:spcPts val="0"/>
              </a:spcAft>
              <a:buNone/>
            </a:pPr>
            <a:r>
              <a:rPr b="1" lang="en" sz="2400" u="sng">
                <a:solidFill>
                  <a:srgbClr val="274E13"/>
                </a:solidFill>
              </a:rPr>
              <a:t>C</a:t>
            </a:r>
            <a:r>
              <a:rPr b="1" lang="en" sz="2400" u="sng">
                <a:solidFill>
                  <a:srgbClr val="274E13"/>
                </a:solidFill>
              </a:rPr>
              <a:t>ollege Park Community Corner</a:t>
            </a:r>
            <a:r>
              <a:rPr lang="en">
                <a:solidFill>
                  <a:srgbClr val="274E13"/>
                </a:solidFill>
              </a:rPr>
              <a:t> </a:t>
            </a:r>
            <a:endParaRPr>
              <a:solidFill>
                <a:srgbClr val="274E13"/>
              </a:solidFill>
            </a:endParaRPr>
          </a:p>
        </p:txBody>
      </p:sp>
      <p:pic>
        <p:nvPicPr>
          <p:cNvPr id="101" name="Google Shape;101;p19"/>
          <p:cNvPicPr preferRelativeResize="0"/>
          <p:nvPr/>
        </p:nvPicPr>
        <p:blipFill>
          <a:blip r:embed="rId3">
            <a:alphaModFix/>
          </a:blip>
          <a:stretch>
            <a:fillRect/>
          </a:stretch>
        </p:blipFill>
        <p:spPr>
          <a:xfrm>
            <a:off x="5748116" y="878401"/>
            <a:ext cx="2804501" cy="2804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idx="1" type="body"/>
          </p:nvPr>
        </p:nvSpPr>
        <p:spPr>
          <a:xfrm>
            <a:off x="352775" y="1335525"/>
            <a:ext cx="45426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t>Continue checking your email for NCPCA updates.</a:t>
            </a:r>
            <a:endParaRPr sz="1600"/>
          </a:p>
          <a:p>
            <a:pPr indent="-330200" lvl="0" marL="457200" rtl="0" algn="l">
              <a:lnSpc>
                <a:spcPct val="100000"/>
              </a:lnSpc>
              <a:spcBef>
                <a:spcPts val="0"/>
              </a:spcBef>
              <a:spcAft>
                <a:spcPts val="0"/>
              </a:spcAft>
              <a:buSzPts val="1600"/>
              <a:buChar char="●"/>
            </a:pPr>
            <a:r>
              <a:rPr lang="en" sz="1600"/>
              <a:t>Email us any questions, concerns, or needs! Help us make this meeting the most meaningful it can be.</a:t>
            </a:r>
            <a:endParaRPr sz="1600"/>
          </a:p>
          <a:p>
            <a:pPr indent="-330200" lvl="0" marL="457200" rtl="0" algn="l">
              <a:lnSpc>
                <a:spcPct val="100000"/>
              </a:lnSpc>
              <a:spcBef>
                <a:spcPts val="0"/>
              </a:spcBef>
              <a:spcAft>
                <a:spcPts val="0"/>
              </a:spcAft>
              <a:buSzPts val="1600"/>
              <a:buChar char="●"/>
            </a:pPr>
            <a:r>
              <a:rPr lang="en" sz="1600">
                <a:solidFill>
                  <a:srgbClr val="202124"/>
                </a:solidFill>
                <a:highlight>
                  <a:srgbClr val="FFFFFF"/>
                </a:highlight>
                <a:latin typeface="Roboto"/>
                <a:ea typeface="Roboto"/>
                <a:cs typeface="Roboto"/>
                <a:sym typeface="Roboto"/>
              </a:rPr>
              <a:t>NCPCA Association (</a:t>
            </a:r>
            <a:r>
              <a:rPr lang="en" sz="1600" u="sng">
                <a:solidFill>
                  <a:schemeClr val="hlink"/>
                </a:solidFill>
                <a:highlight>
                  <a:srgbClr val="FFFFFF"/>
                </a:highlight>
                <a:latin typeface="Roboto"/>
                <a:ea typeface="Roboto"/>
                <a:cs typeface="Roboto"/>
                <a:sym typeface="Roboto"/>
                <a:hlinkClick r:id="rId3"/>
              </a:rPr>
              <a:t>ncpcivic@gmail.com</a:t>
            </a:r>
            <a:r>
              <a:rPr lang="en" sz="1600">
                <a:solidFill>
                  <a:srgbClr val="202124"/>
                </a:solidFill>
                <a:highlight>
                  <a:srgbClr val="FFFFFF"/>
                </a:highlight>
                <a:latin typeface="Roboto"/>
                <a:ea typeface="Roboto"/>
                <a:cs typeface="Roboto"/>
                <a:sym typeface="Roboto"/>
              </a:rPr>
              <a:t>)</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b="1"/>
          </a:p>
        </p:txBody>
      </p:sp>
      <p:sp>
        <p:nvSpPr>
          <p:cNvPr id="107" name="Google Shape;107;p20"/>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Vice </a:t>
            </a:r>
            <a:r>
              <a:rPr lang="en"/>
              <a:t>President Report</a:t>
            </a:r>
            <a:endParaRPr/>
          </a:p>
        </p:txBody>
      </p:sp>
      <p:pic>
        <p:nvPicPr>
          <p:cNvPr id="108" name="Google Shape;108;p20"/>
          <p:cNvPicPr preferRelativeResize="0"/>
          <p:nvPr/>
        </p:nvPicPr>
        <p:blipFill>
          <a:blip r:embed="rId4">
            <a:alphaModFix/>
          </a:blip>
          <a:stretch>
            <a:fillRect/>
          </a:stretch>
        </p:blipFill>
        <p:spPr>
          <a:xfrm>
            <a:off x="4710850" y="555450"/>
            <a:ext cx="4032600" cy="403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Treasurer Report</a:t>
            </a:r>
            <a:endParaRPr/>
          </a:p>
        </p:txBody>
      </p:sp>
      <p:graphicFrame>
        <p:nvGraphicFramePr>
          <p:cNvPr id="114" name="Google Shape;114;p21"/>
          <p:cNvGraphicFramePr/>
          <p:nvPr/>
        </p:nvGraphicFramePr>
        <p:xfrm>
          <a:off x="200650" y="2705185"/>
          <a:ext cx="3000000" cy="3000000"/>
        </p:xfrm>
        <a:graphic>
          <a:graphicData uri="http://schemas.openxmlformats.org/drawingml/2006/table">
            <a:tbl>
              <a:tblPr>
                <a:noFill/>
                <a:tableStyleId>{0A7E82DE-FB50-4DA5-9B05-1C6228D08028}</a:tableStyleId>
              </a:tblPr>
              <a:tblGrid>
                <a:gridCol w="3078650"/>
                <a:gridCol w="996225"/>
              </a:tblGrid>
              <a:tr h="100000">
                <a:tc gridSpan="2">
                  <a:txBody>
                    <a:bodyPr/>
                    <a:lstStyle/>
                    <a:p>
                      <a:pPr indent="0" lvl="0" marL="0" rtl="0" algn="ctr">
                        <a:spcBef>
                          <a:spcPts val="0"/>
                        </a:spcBef>
                        <a:spcAft>
                          <a:spcPts val="0"/>
                        </a:spcAft>
                        <a:buNone/>
                      </a:pPr>
                      <a:r>
                        <a:rPr lang="en"/>
                        <a:t>SECU Savings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$336.53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Interest Paid YTD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$1.09</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gridSpan="2">
                  <a:txBody>
                    <a:bodyPr/>
                    <a:lstStyle/>
                    <a:p>
                      <a:pPr indent="0" lvl="0" marL="0" rtl="0" algn="ctr">
                        <a:spcBef>
                          <a:spcPts val="0"/>
                        </a:spcBef>
                        <a:spcAft>
                          <a:spcPts val="0"/>
                        </a:spcAft>
                        <a:buNone/>
                      </a:pPr>
                      <a:r>
                        <a:rPr lang="en"/>
                        <a:t>Recent Transactions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00000">
                <a:tc>
                  <a:txBody>
                    <a:bodyPr/>
                    <a:lstStyle/>
                    <a:p>
                      <a:pPr indent="0" lvl="0" marL="0" rtl="0" algn="l">
                        <a:spcBef>
                          <a:spcPts val="0"/>
                        </a:spcBef>
                        <a:spcAft>
                          <a:spcPts val="0"/>
                        </a:spcAft>
                        <a:buNone/>
                      </a:pPr>
                      <a:r>
                        <a:rPr lang="en"/>
                        <a:t>Interest Credits 11/30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$0.10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15" name="Google Shape;115;p21"/>
          <p:cNvGraphicFramePr/>
          <p:nvPr/>
        </p:nvGraphicFramePr>
        <p:xfrm>
          <a:off x="200650" y="1225228"/>
          <a:ext cx="3000000" cy="3000000"/>
        </p:xfrm>
        <a:graphic>
          <a:graphicData uri="http://schemas.openxmlformats.org/drawingml/2006/table">
            <a:tbl>
              <a:tblPr>
                <a:noFill/>
                <a:tableStyleId>{0A7E82DE-FB50-4DA5-9B05-1C6228D08028}</a:tableStyleId>
              </a:tblPr>
              <a:tblGrid>
                <a:gridCol w="2690750"/>
                <a:gridCol w="1384125"/>
              </a:tblGrid>
              <a:tr h="396200">
                <a:tc gridSpan="2">
                  <a:txBody>
                    <a:bodyPr/>
                    <a:lstStyle/>
                    <a:p>
                      <a:pPr indent="0" lvl="0" marL="0" rtl="0" algn="ctr">
                        <a:spcBef>
                          <a:spcPts val="0"/>
                        </a:spcBef>
                        <a:spcAft>
                          <a:spcPts val="0"/>
                        </a:spcAft>
                        <a:buNone/>
                      </a:pPr>
                      <a:r>
                        <a:rPr lang="en"/>
                        <a:t>SECU Checking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$1,182.76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25">
                <a:tc gridSpan="2">
                  <a:txBody>
                    <a:bodyPr/>
                    <a:lstStyle/>
                    <a:p>
                      <a:pPr indent="0" lvl="0" marL="0" rtl="0" algn="l">
                        <a:spcBef>
                          <a:spcPts val="0"/>
                        </a:spcBef>
                        <a:spcAft>
                          <a:spcPts val="0"/>
                        </a:spcAft>
                        <a:buNone/>
                      </a:pPr>
                      <a:r>
                        <a:rPr lang="en"/>
                        <a:t>Recent transactions: mailchimp</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
        <p:nvSpPr>
          <p:cNvPr id="116" name="Google Shape;116;p21"/>
          <p:cNvSpPr txBox="1"/>
          <p:nvPr/>
        </p:nvSpPr>
        <p:spPr>
          <a:xfrm>
            <a:off x="200650" y="4670713"/>
            <a:ext cx="324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*As of 7:00PM EST 12/11/2025</a:t>
            </a:r>
            <a:endParaRPr sz="1000">
              <a:latin typeface="Open Sans"/>
              <a:ea typeface="Open Sans"/>
              <a:cs typeface="Open Sans"/>
              <a:sym typeface="Open Sans"/>
            </a:endParaRPr>
          </a:p>
        </p:txBody>
      </p:sp>
      <p:sp>
        <p:nvSpPr>
          <p:cNvPr id="117" name="Google Shape;117;p21"/>
          <p:cNvSpPr txBox="1"/>
          <p:nvPr>
            <p:ph idx="1" type="body"/>
          </p:nvPr>
        </p:nvSpPr>
        <p:spPr>
          <a:xfrm>
            <a:off x="4401800" y="154200"/>
            <a:ext cx="4742100" cy="483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sng"/>
              <a:t>Activities</a:t>
            </a:r>
            <a:endParaRPr sz="1600"/>
          </a:p>
          <a:p>
            <a:pPr indent="-330200" lvl="0" marL="457200" rtl="0" algn="l">
              <a:lnSpc>
                <a:spcPct val="115000"/>
              </a:lnSpc>
              <a:spcBef>
                <a:spcPts val="0"/>
              </a:spcBef>
              <a:spcAft>
                <a:spcPts val="0"/>
              </a:spcAft>
              <a:buSzPts val="1600"/>
              <a:buChar char="●"/>
            </a:pPr>
            <a:r>
              <a:rPr lang="en" sz="1600"/>
              <a:t>MailChimp monthly upgrade: $13</a:t>
            </a:r>
            <a:endParaRPr sz="1600"/>
          </a:p>
          <a:p>
            <a:pPr indent="-330200" lvl="0" marL="457200" rtl="0" algn="l">
              <a:lnSpc>
                <a:spcPct val="115000"/>
              </a:lnSpc>
              <a:spcBef>
                <a:spcPts val="0"/>
              </a:spcBef>
              <a:spcAft>
                <a:spcPts val="0"/>
              </a:spcAft>
              <a:buSzPts val="1600"/>
              <a:buChar char="●"/>
            </a:pPr>
            <a:r>
              <a:rPr lang="en" sz="1600"/>
              <a:t>New Treasurer - Seeking a replacement to start training in the new year</a:t>
            </a:r>
            <a:endParaRPr sz="1600"/>
          </a:p>
          <a:p>
            <a:pPr indent="0" lvl="0" marL="0" rtl="0" algn="l">
              <a:lnSpc>
                <a:spcPct val="115000"/>
              </a:lnSpc>
              <a:spcBef>
                <a:spcPts val="0"/>
              </a:spcBef>
              <a:spcAft>
                <a:spcPts val="0"/>
              </a:spcAft>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Secretary</a:t>
            </a:r>
            <a:r>
              <a:rPr lang="en"/>
              <a:t> Report</a:t>
            </a:r>
            <a:endParaRPr/>
          </a:p>
        </p:txBody>
      </p:sp>
      <p:sp>
        <p:nvSpPr>
          <p:cNvPr id="123" name="Google Shape;123;p22"/>
          <p:cNvSpPr txBox="1"/>
          <p:nvPr>
            <p:ph idx="1" type="body"/>
          </p:nvPr>
        </p:nvSpPr>
        <p:spPr>
          <a:xfrm>
            <a:off x="352775" y="1147225"/>
            <a:ext cx="4935900" cy="3542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Please be sure to state your name when addressing the membership, putting forward a motion, or seconding a motion to facilitate note-taking. </a:t>
            </a:r>
            <a:endParaRPr/>
          </a:p>
          <a:p>
            <a:pPr indent="-342900" lvl="0" marL="457200" rtl="0" algn="l">
              <a:lnSpc>
                <a:spcPct val="100000"/>
              </a:lnSpc>
              <a:spcBef>
                <a:spcPts val="1600"/>
              </a:spcBef>
              <a:spcAft>
                <a:spcPts val="0"/>
              </a:spcAft>
              <a:buSzPts val="1800"/>
              <a:buChar char="●"/>
            </a:pPr>
            <a:r>
              <a:rPr lang="en"/>
              <a:t>For those on Zoom: Please enter your full name into the chat to facilitate recording attendance.</a:t>
            </a:r>
            <a:endParaRPr/>
          </a:p>
          <a:p>
            <a:pPr indent="0" lvl="0" marL="457200" rtl="0" algn="l">
              <a:lnSpc>
                <a:spcPct val="100000"/>
              </a:lnSpc>
              <a:spcBef>
                <a:spcPts val="1600"/>
              </a:spcBef>
              <a:spcAft>
                <a:spcPts val="0"/>
              </a:spcAft>
              <a:buNone/>
            </a:pPr>
            <a:r>
              <a:t/>
            </a:r>
            <a:endParaRPr/>
          </a:p>
          <a:p>
            <a:pPr indent="0" lvl="0" marL="0" rtl="0" algn="l">
              <a:spcBef>
                <a:spcPts val="1600"/>
              </a:spcBef>
              <a:spcAft>
                <a:spcPts val="1600"/>
              </a:spcAft>
              <a:buNone/>
            </a:pPr>
            <a:r>
              <a:t/>
            </a:r>
            <a:endParaRPr/>
          </a:p>
        </p:txBody>
      </p:sp>
      <p:pic>
        <p:nvPicPr>
          <p:cNvPr id="124" name="Google Shape;124;p22"/>
          <p:cNvPicPr preferRelativeResize="0"/>
          <p:nvPr/>
        </p:nvPicPr>
        <p:blipFill>
          <a:blip r:embed="rId3">
            <a:alphaModFix/>
          </a:blip>
          <a:stretch>
            <a:fillRect/>
          </a:stretch>
        </p:blipFill>
        <p:spPr>
          <a:xfrm>
            <a:off x="4799700" y="555450"/>
            <a:ext cx="4032600" cy="403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130" name="Google Shape;130;p23"/>
          <p:cNvSpPr txBox="1"/>
          <p:nvPr>
            <p:ph idx="1" type="body"/>
          </p:nvPr>
        </p:nvSpPr>
        <p:spPr>
          <a:xfrm>
            <a:off x="475225" y="1217150"/>
            <a:ext cx="39438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100">
                <a:solidFill>
                  <a:srgbClr val="222222"/>
                </a:solidFill>
                <a:highlight>
                  <a:srgbClr val="FFFFFF"/>
                </a:highlight>
                <a:latin typeface="Arial"/>
                <a:ea typeface="Arial"/>
                <a:cs typeface="Arial"/>
                <a:sym typeface="Arial"/>
              </a:rPr>
              <a:t>WSSC plans to repair a water service at 4714 Hollywood Road 12/10/25 if weather conditions allow. Work will be pushed one day if there is inclement weather. There may be temporary traffic impacts as work is completed.</a:t>
            </a:r>
            <a:endParaRPr/>
          </a:p>
        </p:txBody>
      </p:sp>
      <p:pic>
        <p:nvPicPr>
          <p:cNvPr id="131" name="Google Shape;131;p23"/>
          <p:cNvPicPr preferRelativeResize="0"/>
          <p:nvPr/>
        </p:nvPicPr>
        <p:blipFill>
          <a:blip r:embed="rId3">
            <a:alphaModFix/>
          </a:blip>
          <a:stretch>
            <a:fillRect/>
          </a:stretch>
        </p:blipFill>
        <p:spPr>
          <a:xfrm>
            <a:off x="4799700" y="877850"/>
            <a:ext cx="4032600" cy="4032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